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sldIdLst>
    <p:sldId id="4778" r:id="rId2"/>
    <p:sldId id="1010" r:id="rId3"/>
    <p:sldId id="4780" r:id="rId4"/>
    <p:sldId id="4779" r:id="rId5"/>
    <p:sldId id="4781" r:id="rId6"/>
    <p:sldId id="4783" r:id="rId7"/>
    <p:sldId id="4790" r:id="rId8"/>
    <p:sldId id="4787" r:id="rId9"/>
    <p:sldId id="4782" r:id="rId10"/>
    <p:sldId id="4788" r:id="rId11"/>
    <p:sldId id="4784" r:id="rId12"/>
    <p:sldId id="4785" r:id="rId13"/>
    <p:sldId id="4786" r:id="rId14"/>
    <p:sldId id="4789" r:id="rId15"/>
    <p:sldId id="4791" r:id="rId16"/>
    <p:sldId id="275" r:id="rId17"/>
  </p:sldIdLst>
  <p:sldSz cx="12192000" cy="6858000"/>
  <p:notesSz cx="6858000" cy="9144000"/>
  <p:embeddedFontLst>
    <p:embeddedFont>
      <p:font typeface="Aptos Display" panose="020B0004020202020204" pitchFamily="34" charset="0"/>
      <p:regular r:id="rId19"/>
      <p:bold r:id="rId20"/>
      <p:italic r:id="rId21"/>
      <p:boldItalic r:id="rId22"/>
    </p:embeddedFont>
    <p:embeddedFont>
      <p:font typeface="Aptos Narrow" panose="020B0004020202020204" pitchFamily="34" charset="0"/>
      <p:regular r:id="rId23"/>
      <p:bold r:id="rId24"/>
      <p:italic r:id="rId25"/>
      <p:boldItalic r:id="rId26"/>
    </p:embeddedFont>
    <p:embeddedFont>
      <p:font typeface="Bahnschrift Condensed" panose="020B0502040204020203" pitchFamily="34" charset="0"/>
      <p:regular r:id="rId27"/>
      <p:bold r:id="rId28"/>
    </p:embeddedFont>
    <p:embeddedFont>
      <p:font typeface="Calibri" panose="020F0502020204030204" pitchFamily="34" charset="0"/>
      <p:regular r:id="rId29"/>
      <p:bold r:id="rId30"/>
      <p:italic r:id="rId31"/>
      <p:boldItalic r:id="rId32"/>
    </p:embeddedFont>
    <p:embeddedFont>
      <p:font typeface="Roboto" panose="02000000000000000000" pitchFamily="2" charset="0"/>
      <p:regular r:id="rId33"/>
      <p:bold r:id="rId34"/>
      <p:italic r:id="rId35"/>
      <p:boldItalic r:id="rId36"/>
    </p:embeddedFont>
    <p:embeddedFont>
      <p:font typeface="Roboto Light" panose="02000000000000000000" pitchFamily="2" charset="0"/>
      <p:regular r:id="rId37"/>
      <p:italic r:id="rId38"/>
    </p:embeddedFont>
    <p:embeddedFont>
      <p:font typeface="Roboto Medium" panose="02000000000000000000" pitchFamily="2" charset="0"/>
      <p:regular r:id="rId39"/>
      <p: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ntro" id="{9B66F1EC-40EB-43C9-BCE7-A17FF3658BEB}">
          <p14:sldIdLst>
            <p14:sldId id="4778"/>
            <p14:sldId id="1010"/>
            <p14:sldId id="4780"/>
            <p14:sldId id="4779"/>
            <p14:sldId id="4781"/>
            <p14:sldId id="4783"/>
            <p14:sldId id="4790"/>
            <p14:sldId id="4787"/>
            <p14:sldId id="4782"/>
            <p14:sldId id="4788"/>
            <p14:sldId id="4784"/>
            <p14:sldId id="4785"/>
            <p14:sldId id="4786"/>
            <p14:sldId id="4789"/>
            <p14:sldId id="4791"/>
          </p14:sldIdLst>
        </p14:section>
        <p14:section name="Disclaimer" id="{1BDF34DF-3DC5-4B3F-AADB-BBEF917A852B}">
          <p14:sldIdLst>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C5C4"/>
    <a:srgbClr val="BCB5AC"/>
    <a:srgbClr val="80DF7C"/>
    <a:srgbClr val="8F73BF"/>
    <a:srgbClr val="C96478"/>
    <a:srgbClr val="EF6348"/>
    <a:srgbClr val="EF9C48"/>
    <a:srgbClr val="EACB79"/>
    <a:srgbClr val="7FDD7C"/>
    <a:srgbClr val="44D6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94" autoAdjust="0"/>
    <p:restoredTop sz="91283" autoAdjust="0"/>
  </p:normalViewPr>
  <p:slideViewPr>
    <p:cSldViewPr snapToGrid="0" showGuides="1">
      <p:cViewPr>
        <p:scale>
          <a:sx n="86" d="100"/>
          <a:sy n="86" d="100"/>
        </p:scale>
        <p:origin x="270" y="60"/>
      </p:cViewPr>
      <p:guideLst/>
    </p:cSldViewPr>
  </p:slideViewPr>
  <p:outlineViewPr>
    <p:cViewPr>
      <p:scale>
        <a:sx n="33" d="100"/>
        <a:sy n="33" d="100"/>
      </p:scale>
      <p:origin x="0" y="-9250"/>
    </p:cViewPr>
  </p:outlineViewPr>
  <p:notesTextViewPr>
    <p:cViewPr>
      <p:scale>
        <a:sx n="100" d="100"/>
        <a:sy n="100" d="100"/>
      </p:scale>
      <p:origin x="0" y="0"/>
    </p:cViewPr>
  </p:notesTextViewPr>
  <p:sorterViewPr>
    <p:cViewPr>
      <p:scale>
        <a:sx n="75" d="100"/>
        <a:sy n="75" d="100"/>
      </p:scale>
      <p:origin x="0" y="-1123"/>
    </p:cViewPr>
  </p:sorter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9F58C-0F99-4EE9-8657-ECB62F226884}" type="datetimeFigureOut">
              <a:rPr lang="en-AU" smtClean="0"/>
              <a:t>24/10/2023</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566AC9-2A0D-473B-9623-D34100E64E4F}" type="slidenum">
              <a:rPr lang="en-AU" smtClean="0"/>
              <a:t>‹#›</a:t>
            </a:fld>
            <a:endParaRPr lang="en-AU" dirty="0"/>
          </a:p>
        </p:txBody>
      </p:sp>
    </p:spTree>
    <p:extLst>
      <p:ext uri="{BB962C8B-B14F-4D97-AF65-F5344CB8AC3E}">
        <p14:creationId xmlns:p14="http://schemas.microsoft.com/office/powerpoint/2010/main" val="3369738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Zq1QDAkoRzU"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file:///\\quantium.com.au.local\quantiumgroup\Company%20Reference\Brand%20&amp;%20Design\Brand%20videos\Q%20Privacy.mp4"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To view Privacy video explaining how important data privacy is to Quantium, please click here: </a:t>
            </a:r>
            <a:r>
              <a:rPr lang="en-AU" sz="1200" dirty="0">
                <a:solidFill>
                  <a:srgbClr val="000005"/>
                </a:solidFill>
                <a:latin typeface="Roboto Light" panose="02000000000000000000" pitchFamily="2" charset="0"/>
                <a:ea typeface="Roboto Light" panose="02000000000000000000" pitchFamily="2" charset="0"/>
                <a:hlinkClick r:id="rId3"/>
              </a:rPr>
              <a:t>https://www.youtube.com/watch?v=Zq1QDAkoRzU</a:t>
            </a:r>
            <a:endParaRPr lang="en-AU" sz="1200" dirty="0">
              <a:solidFill>
                <a:srgbClr val="000005"/>
              </a:solidFill>
              <a:latin typeface="Roboto Light" panose="02000000000000000000" pitchFamily="2" charset="0"/>
              <a:ea typeface="Roboto Light"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or here </a:t>
            </a:r>
            <a:r>
              <a:rPr lang="en-AU" sz="1200" dirty="0">
                <a:solidFill>
                  <a:srgbClr val="000005"/>
                </a:solidFill>
                <a:latin typeface="Roboto Light" panose="02000000000000000000" pitchFamily="2" charset="0"/>
                <a:ea typeface="Roboto Light" panose="02000000000000000000" pitchFamily="2" charset="0"/>
                <a:hlinkClick r:id="rId4" action="ppaction://hlinkfile"/>
              </a:rPr>
              <a:t>Q:\Company Reference\Brand &amp; Design\Brand videos\Q Privacy.mp4</a:t>
            </a:r>
            <a:endParaRPr lang="en-AU" sz="1200" dirty="0">
              <a:solidFill>
                <a:srgbClr val="000005"/>
              </a:solidFill>
              <a:latin typeface="Roboto Light" panose="02000000000000000000" pitchFamily="2" charset="0"/>
              <a:ea typeface="Roboto Light" panose="02000000000000000000" pitchFamily="2" charset="0"/>
            </a:endParaRP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At Quantium, we believe that data is the behavioural footprint of humanity and that it has to be treated with the utmost care and responsibility. </a:t>
            </a:r>
          </a:p>
          <a:p>
            <a:r>
              <a:rPr lang="en-AU" sz="1200" i="0" kern="1200" dirty="0">
                <a:solidFill>
                  <a:schemeClr val="tx1"/>
                </a:solidFill>
                <a:effectLst/>
                <a:latin typeface="+mn-lt"/>
                <a:ea typeface="+mn-ea"/>
                <a:cs typeface="+mn-cs"/>
              </a:rPr>
              <a:t>Histories, attitudes, indeed lives are stored within it in ways that aren’t always apparent – and that’s what makes its potential so powerful.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To work with it responsibly, sensitively, we set ourselves the highest data privacy protection and governance standards. </a:t>
            </a:r>
          </a:p>
          <a:p>
            <a:r>
              <a:rPr lang="en-AU" sz="1200" i="0" kern="1200" dirty="0">
                <a:solidFill>
                  <a:schemeClr val="tx1"/>
                </a:solidFill>
                <a:effectLst/>
                <a:latin typeface="+mn-lt"/>
                <a:ea typeface="+mn-ea"/>
                <a:cs typeface="+mn-cs"/>
              </a:rPr>
              <a:t>We have spent 17 years perfecting privacy-by-design and secure-by-design principles. Central to this is not holding any personally identifiable information about people – </a:t>
            </a:r>
          </a:p>
          <a:p>
            <a:r>
              <a:rPr lang="en-AU" sz="1200" i="0" kern="1200" dirty="0">
                <a:solidFill>
                  <a:schemeClr val="tx1"/>
                </a:solidFill>
                <a:effectLst/>
                <a:latin typeface="+mn-lt"/>
                <a:ea typeface="+mn-ea"/>
                <a:cs typeface="+mn-cs"/>
              </a:rPr>
              <a:t>we neither receive it, and put the necessary protections in place to be unable to decipher it.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Every aspect of handling data is safeguarded: from its de-identification, to its encryption – data security is paramount and of the highest grade. </a:t>
            </a:r>
          </a:p>
          <a:p>
            <a:r>
              <a:rPr lang="en-AU" sz="1200" i="0" kern="1200" dirty="0">
                <a:solidFill>
                  <a:schemeClr val="tx1"/>
                </a:solidFill>
                <a:effectLst/>
                <a:latin typeface="+mn-lt"/>
                <a:ea typeface="+mn-ea"/>
                <a:cs typeface="+mn-cs"/>
              </a:rPr>
              <a:t>We pride ourselves on gaining the trust of iconic organisations around the world through years of securely working with their data, </a:t>
            </a:r>
          </a:p>
          <a:p>
            <a:r>
              <a:rPr lang="en-AU" sz="1200" i="0" kern="1200" dirty="0">
                <a:solidFill>
                  <a:schemeClr val="tx1"/>
                </a:solidFill>
                <a:effectLst/>
                <a:latin typeface="+mn-lt"/>
                <a:ea typeface="+mn-ea"/>
                <a:cs typeface="+mn-cs"/>
              </a:rPr>
              <a:t>and in turn the trust that builds with their stakeholders.</a:t>
            </a:r>
          </a:p>
          <a:p>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66AC9-2A0D-473B-9623-D34100E64E4F}" type="slidenum">
              <a:rPr kumimoji="0" lang="en-AU"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dirty="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1093749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D4566AC9-2A0D-473B-9623-D34100E64E4F}" type="slidenum">
              <a:rPr lang="en-AU" smtClean="0"/>
              <a:t>16</a:t>
            </a:fld>
            <a:endParaRPr lang="en-AU" dirty="0"/>
          </a:p>
        </p:txBody>
      </p:sp>
    </p:spTree>
    <p:extLst>
      <p:ext uri="{BB962C8B-B14F-4D97-AF65-F5344CB8AC3E}">
        <p14:creationId xmlns:p14="http://schemas.microsoft.com/office/powerpoint/2010/main" val="3607127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bea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55C9-5B74-4835-9859-F8241E4888D1}"/>
              </a:ext>
            </a:extLst>
          </p:cNvPr>
          <p:cNvSpPr>
            <a:spLocks noGrp="1"/>
          </p:cNvSpPr>
          <p:nvPr>
            <p:ph type="ctrTitle" hasCustomPrompt="1"/>
          </p:nvPr>
        </p:nvSpPr>
        <p:spPr>
          <a:xfrm>
            <a:off x="1212852" y="1537494"/>
            <a:ext cx="4086224" cy="2387600"/>
          </a:xfrm>
          <a:prstGeom prst="rect">
            <a:avLst/>
          </a:prstGeom>
        </p:spPr>
        <p:txBody>
          <a:bodyPr lIns="0" anchor="b">
            <a:noAutofit/>
          </a:bodyPr>
          <a:lstStyle>
            <a:lvl1pPr algn="l">
              <a:lnSpc>
                <a:spcPct val="100000"/>
              </a:lnSpc>
              <a:defRPr sz="2700">
                <a:solidFill>
                  <a:srgbClr val="000005"/>
                </a:solidFill>
                <a:latin typeface="Roboto Medium" panose="02000000000000000000" pitchFamily="2" charset="0"/>
                <a:ea typeface="Roboto Medium" panose="02000000000000000000" pitchFamily="2" charset="0"/>
              </a:defRPr>
            </a:lvl1pPr>
          </a:lstStyle>
          <a:p>
            <a:r>
              <a:rPr lang="en-US" dirty="0"/>
              <a:t>Insert title</a:t>
            </a:r>
            <a:endParaRPr lang="en-AU" dirty="0"/>
          </a:p>
        </p:txBody>
      </p:sp>
      <p:sp>
        <p:nvSpPr>
          <p:cNvPr id="3" name="Subtitle 2">
            <a:extLst>
              <a:ext uri="{FF2B5EF4-FFF2-40B4-BE49-F238E27FC236}">
                <a16:creationId xmlns:a16="http://schemas.microsoft.com/office/drawing/2014/main" id="{A8BAD180-19AA-445F-85D5-44F3F0AB654B}"/>
              </a:ext>
            </a:extLst>
          </p:cNvPr>
          <p:cNvSpPr>
            <a:spLocks noGrp="1"/>
          </p:cNvSpPr>
          <p:nvPr>
            <p:ph type="subTitle" idx="1" hasCustomPrompt="1"/>
          </p:nvPr>
        </p:nvSpPr>
        <p:spPr>
          <a:xfrm>
            <a:off x="1212851" y="4126706"/>
            <a:ext cx="4086224" cy="1236662"/>
          </a:xfrm>
          <a:prstGeom prst="rect">
            <a:avLst/>
          </a:prstGeom>
        </p:spPr>
        <p:txBody>
          <a:bodyPr lIns="0">
            <a:noAutofit/>
          </a:bodyPr>
          <a:lstStyle>
            <a:lvl1pPr marL="0" indent="0" algn="l">
              <a:lnSpc>
                <a:spcPct val="100000"/>
              </a:lnSpc>
              <a:buNone/>
              <a:defRPr sz="1800">
                <a:solidFill>
                  <a:srgbClr val="000005"/>
                </a:solidFill>
                <a:latin typeface="Roboto Light" panose="02000000000000000000" pitchFamily="2" charset="0"/>
                <a:ea typeface="Roboto Light"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Prepared for / Prepared by:</a:t>
            </a:r>
            <a:endParaRPr lang="en-AU" dirty="0"/>
          </a:p>
        </p:txBody>
      </p:sp>
      <p:sp>
        <p:nvSpPr>
          <p:cNvPr id="4" name="Rectangle 3">
            <a:extLst>
              <a:ext uri="{FF2B5EF4-FFF2-40B4-BE49-F238E27FC236}">
                <a16:creationId xmlns:a16="http://schemas.microsoft.com/office/drawing/2014/main" id="{33AF9D96-C52E-4309-BF03-B3E573906B78}"/>
              </a:ext>
            </a:extLst>
          </p:cNvPr>
          <p:cNvSpPr/>
          <p:nvPr userDrawn="1"/>
        </p:nvSpPr>
        <p:spPr>
          <a:xfrm>
            <a:off x="169682" y="6202837"/>
            <a:ext cx="377072" cy="377072"/>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Text Placeholder 14">
            <a:extLst>
              <a:ext uri="{FF2B5EF4-FFF2-40B4-BE49-F238E27FC236}">
                <a16:creationId xmlns:a16="http://schemas.microsoft.com/office/drawing/2014/main" id="{C70ED5BD-1957-480E-8121-92F75D538BB9}"/>
              </a:ext>
            </a:extLst>
          </p:cNvPr>
          <p:cNvSpPr>
            <a:spLocks noGrp="1"/>
          </p:cNvSpPr>
          <p:nvPr>
            <p:ph type="body" sz="quarter" idx="10" hasCustomPrompt="1"/>
          </p:nvPr>
        </p:nvSpPr>
        <p:spPr>
          <a:xfrm>
            <a:off x="1212851" y="650875"/>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Light" panose="02000000000000000000" pitchFamily="2" charset="0"/>
                <a:ea typeface="Roboto Light" panose="02000000000000000000" pitchFamily="2" charset="0"/>
                <a:cs typeface="+mn-cs"/>
              </a:defRPr>
            </a:lvl1pPr>
          </a:lstStyle>
          <a:p>
            <a:pPr lvl="0"/>
            <a:r>
              <a:rPr lang="en-US" dirty="0"/>
              <a:t>Day Month Year</a:t>
            </a:r>
            <a:endParaRPr lang="en-AU" dirty="0"/>
          </a:p>
        </p:txBody>
      </p:sp>
      <p:sp>
        <p:nvSpPr>
          <p:cNvPr id="16" name="Text Placeholder 14">
            <a:extLst>
              <a:ext uri="{FF2B5EF4-FFF2-40B4-BE49-F238E27FC236}">
                <a16:creationId xmlns:a16="http://schemas.microsoft.com/office/drawing/2014/main" id="{E7D1F94D-475D-4F95-BDAD-887DFD7638A0}"/>
              </a:ext>
            </a:extLst>
          </p:cNvPr>
          <p:cNvSpPr>
            <a:spLocks noGrp="1"/>
          </p:cNvSpPr>
          <p:nvPr>
            <p:ph type="body" sz="quarter" idx="11" hasCustomPrompt="1"/>
          </p:nvPr>
        </p:nvSpPr>
        <p:spPr>
          <a:xfrm>
            <a:off x="1212851" y="458789"/>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Medium" panose="02000000000000000000" pitchFamily="2" charset="0"/>
                <a:ea typeface="Roboto Medium" panose="02000000000000000000" pitchFamily="2" charset="0"/>
                <a:cs typeface="+mn-cs"/>
              </a:defRPr>
            </a:lvl1pPr>
          </a:lstStyle>
          <a:p>
            <a:pPr lvl="0"/>
            <a:r>
              <a:rPr lang="en-US" dirty="0"/>
              <a:t>Draft</a:t>
            </a:r>
            <a:endParaRPr lang="en-AU" dirty="0"/>
          </a:p>
        </p:txBody>
      </p:sp>
      <p:sp>
        <p:nvSpPr>
          <p:cNvPr id="8" name="Rectangle 7">
            <a:extLst>
              <a:ext uri="{FF2B5EF4-FFF2-40B4-BE49-F238E27FC236}">
                <a16:creationId xmlns:a16="http://schemas.microsoft.com/office/drawing/2014/main" id="{1CB48D92-F292-4AC0-9DCF-7D1B9121CACF}"/>
              </a:ext>
            </a:extLst>
          </p:cNvPr>
          <p:cNvSpPr/>
          <p:nvPr userDrawn="1"/>
        </p:nvSpPr>
        <p:spPr>
          <a:xfrm>
            <a:off x="7580399" y="-1"/>
            <a:ext cx="4611600" cy="6858000"/>
          </a:xfrm>
          <a:prstGeom prst="rect">
            <a:avLst/>
          </a:prstGeom>
          <a:blipFill>
            <a:blip r:embed="rId2"/>
            <a:srcRect/>
            <a:stretch>
              <a:fillRect t="-16" b="-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dirty="0" err="1">
              <a:solidFill>
                <a:srgbClr val="000005"/>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63806692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IC, privacy &amp; IS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0E6764-15AC-4B75-BEB7-54DF176242D1}"/>
              </a:ext>
            </a:extLst>
          </p:cNvPr>
          <p:cNvSpPr/>
          <p:nvPr userDrawn="1"/>
        </p:nvSpPr>
        <p:spPr>
          <a:xfrm>
            <a:off x="740569" y="1777835"/>
            <a:ext cx="11451428" cy="50801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041D205D-50AB-4BC3-8C7E-8CE8315B0DF1}"/>
              </a:ext>
            </a:extLst>
          </p:cNvPr>
          <p:cNvSpPr/>
          <p:nvPr userDrawn="1"/>
        </p:nvSpPr>
        <p:spPr>
          <a:xfrm>
            <a:off x="9004300" y="-2"/>
            <a:ext cx="3187698" cy="6858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E68AE9D4-D0C0-4BC8-B24B-7C2ACFFE6873}"/>
              </a:ext>
            </a:extLst>
          </p:cNvPr>
          <p:cNvSpPr/>
          <p:nvPr userDrawn="1"/>
        </p:nvSpPr>
        <p:spPr>
          <a:xfrm>
            <a:off x="11677650" y="500063"/>
            <a:ext cx="1073150" cy="10731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Freeform 5">
            <a:extLst>
              <a:ext uri="{FF2B5EF4-FFF2-40B4-BE49-F238E27FC236}">
                <a16:creationId xmlns:a16="http://schemas.microsoft.com/office/drawing/2014/main" id="{E035EA31-924E-49AD-81C4-D3DB8335CFB7}"/>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13" name="TextBox 12">
            <a:extLst>
              <a:ext uri="{FF2B5EF4-FFF2-40B4-BE49-F238E27FC236}">
                <a16:creationId xmlns:a16="http://schemas.microsoft.com/office/drawing/2014/main" id="{C6C91DC2-E048-4F19-A820-EFC065B3F122}"/>
              </a:ext>
            </a:extLst>
          </p:cNvPr>
          <p:cNvSpPr txBox="1">
            <a:spLocks/>
          </p:cNvSpPr>
          <p:nvPr userDrawn="1"/>
        </p:nvSpPr>
        <p:spPr>
          <a:xfrm>
            <a:off x="1196974" y="400204"/>
            <a:ext cx="7446169" cy="82440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000005"/>
                </a:solidFill>
                <a:effectLst/>
                <a:uLnTx/>
                <a:uFillTx/>
                <a:latin typeface="Roboto" panose="02000000000000000000" pitchFamily="2" charset="0"/>
                <a:ea typeface="Roboto" panose="02000000000000000000" pitchFamily="2" charset="0"/>
                <a:cs typeface="+mn-cs"/>
              </a:rPr>
              <a:t>Our 17 year history assures best practice in privacy, security and the ethical use of data</a:t>
            </a:r>
          </a:p>
        </p:txBody>
      </p:sp>
      <p:sp>
        <p:nvSpPr>
          <p:cNvPr id="18" name="TextBox 17">
            <a:extLst>
              <a:ext uri="{FF2B5EF4-FFF2-40B4-BE49-F238E27FC236}">
                <a16:creationId xmlns:a16="http://schemas.microsoft.com/office/drawing/2014/main" id="{461B3898-7D8C-49A6-BC0F-1FA7841BECD8}"/>
              </a:ext>
            </a:extLst>
          </p:cNvPr>
          <p:cNvSpPr txBox="1">
            <a:spLocks/>
          </p:cNvSpPr>
          <p:nvPr userDrawn="1"/>
        </p:nvSpPr>
        <p:spPr>
          <a:xfrm>
            <a:off x="9407615" y="2417885"/>
            <a:ext cx="2338907" cy="2180492"/>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Quantium believes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in using data for progress, with great care and responsibility. As such please respect the commercial in confidence nature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of this document.</a:t>
            </a:r>
          </a:p>
        </p:txBody>
      </p:sp>
      <p:sp>
        <p:nvSpPr>
          <p:cNvPr id="19" name="TextBox 18">
            <a:extLst>
              <a:ext uri="{FF2B5EF4-FFF2-40B4-BE49-F238E27FC236}">
                <a16:creationId xmlns:a16="http://schemas.microsoft.com/office/drawing/2014/main" id="{30F3FF08-2F8E-4C70-80B1-0FD2B229F56E}"/>
              </a:ext>
            </a:extLst>
          </p:cNvPr>
          <p:cNvSpPr txBox="1">
            <a:spLocks/>
          </p:cNvSpPr>
          <p:nvPr userDrawn="1"/>
        </p:nvSpPr>
        <p:spPr>
          <a:xfrm>
            <a:off x="9407615" y="500063"/>
            <a:ext cx="2207023" cy="1073150"/>
          </a:xfrm>
          <a:prstGeom prst="rect">
            <a:avLst/>
          </a:prstGeom>
          <a:noFill/>
        </p:spPr>
        <p:txBody>
          <a:bodyPr wrap="square" lIns="0" tIns="0" rIns="0" bIns="0" rtlCol="0" anchor="t">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We all have a responsibility</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to use data</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for good</a:t>
            </a:r>
          </a:p>
        </p:txBody>
      </p:sp>
      <p:sp>
        <p:nvSpPr>
          <p:cNvPr id="20" name="Rectangle 19">
            <a:extLst>
              <a:ext uri="{FF2B5EF4-FFF2-40B4-BE49-F238E27FC236}">
                <a16:creationId xmlns:a16="http://schemas.microsoft.com/office/drawing/2014/main" id="{4FC71A49-2E38-4CD2-95F9-2DA359EF9E6C}"/>
              </a:ext>
            </a:extLst>
          </p:cNvPr>
          <p:cNvSpPr/>
          <p:nvPr userDrawn="1"/>
        </p:nvSpPr>
        <p:spPr>
          <a:xfrm>
            <a:off x="1196975"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Privacy</a:t>
            </a:r>
          </a:p>
        </p:txBody>
      </p:sp>
      <p:sp>
        <p:nvSpPr>
          <p:cNvPr id="21" name="Rectangle 20">
            <a:extLst>
              <a:ext uri="{FF2B5EF4-FFF2-40B4-BE49-F238E27FC236}">
                <a16:creationId xmlns:a16="http://schemas.microsoft.com/office/drawing/2014/main" id="{CF224348-E467-47F8-A8B6-47FF2737C15A}"/>
              </a:ext>
            </a:extLst>
          </p:cNvPr>
          <p:cNvSpPr/>
          <p:nvPr userDrawn="1"/>
        </p:nvSpPr>
        <p:spPr bwMode="auto">
          <a:xfrm>
            <a:off x="1196974" y="2254637"/>
            <a:ext cx="2311153" cy="1938992"/>
          </a:xfrm>
          <a:prstGeom prst="rect">
            <a:avLst/>
          </a:prstGeom>
          <a:noFill/>
        </p:spPr>
        <p:txBody>
          <a:bodyPr wrap="square" lIns="0" r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have built our business based on privacy by design principles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the past 17 years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Quantium has strict protocols</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around the receipt and storage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of personal information</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information is de-identified using an irreversible tokenisation process with no ability to</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re-identify individuals.</a:t>
            </a:r>
          </a:p>
        </p:txBody>
      </p:sp>
      <p:sp>
        <p:nvSpPr>
          <p:cNvPr id="22" name="Rectangle 21">
            <a:extLst>
              <a:ext uri="{FF2B5EF4-FFF2-40B4-BE49-F238E27FC236}">
                <a16:creationId xmlns:a16="http://schemas.microsoft.com/office/drawing/2014/main" id="{E4228DE1-76A0-4339-8BF2-85B66BF5797A}"/>
              </a:ext>
            </a:extLst>
          </p:cNvPr>
          <p:cNvSpPr/>
          <p:nvPr userDrawn="1"/>
        </p:nvSpPr>
        <p:spPr>
          <a:xfrm>
            <a:off x="3957637"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Security</a:t>
            </a:r>
          </a:p>
        </p:txBody>
      </p:sp>
      <p:sp>
        <p:nvSpPr>
          <p:cNvPr id="23" name="Rectangle 22">
            <a:extLst>
              <a:ext uri="{FF2B5EF4-FFF2-40B4-BE49-F238E27FC236}">
                <a16:creationId xmlns:a16="http://schemas.microsoft.com/office/drawing/2014/main" id="{18DEEEB7-1BE6-4C4B-8362-B68EBD674C48}"/>
              </a:ext>
            </a:extLst>
          </p:cNvPr>
          <p:cNvSpPr/>
          <p:nvPr userDrawn="1"/>
        </p:nvSpPr>
        <p:spPr bwMode="auto">
          <a:xfrm>
            <a:off x="3957637" y="2254637"/>
            <a:ext cx="2311153" cy="3524042"/>
          </a:xfrm>
          <a:prstGeom prst="rect">
            <a:avLst/>
          </a:prstGeom>
          <a:noFill/>
        </p:spPr>
        <p:txBody>
          <a:bodyPr wrap="square" l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are ISO27001 certified - internationally recognised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our ability to uphold best practice standards across information security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use ‘bank grade’ security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to store and process our data</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Comply with 200+ security requirements from NAB, Woolworths and other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data partners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partner data is held in separate restricted environments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access to partner data is limited to essential staff only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Security environment and processes regularly audited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by our data partners.</a:t>
            </a:r>
            <a:endPar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endParaRPr>
          </a:p>
        </p:txBody>
      </p:sp>
      <p:sp>
        <p:nvSpPr>
          <p:cNvPr id="24" name="Rectangle 23">
            <a:extLst>
              <a:ext uri="{FF2B5EF4-FFF2-40B4-BE49-F238E27FC236}">
                <a16:creationId xmlns:a16="http://schemas.microsoft.com/office/drawing/2014/main" id="{1CB8722E-410F-4CED-92A8-C9F2CE7F4820}"/>
              </a:ext>
            </a:extLst>
          </p:cNvPr>
          <p:cNvSpPr/>
          <p:nvPr userDrawn="1"/>
        </p:nvSpPr>
        <p:spPr>
          <a:xfrm>
            <a:off x="6718300"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Ethical use of data</a:t>
            </a:r>
          </a:p>
        </p:txBody>
      </p:sp>
      <p:sp>
        <p:nvSpPr>
          <p:cNvPr id="25" name="Rectangle 24">
            <a:extLst>
              <a:ext uri="{FF2B5EF4-FFF2-40B4-BE49-F238E27FC236}">
                <a16:creationId xmlns:a16="http://schemas.microsoft.com/office/drawing/2014/main" id="{AD871283-9F06-4717-B8EE-5B501B88164A}"/>
              </a:ext>
            </a:extLst>
          </p:cNvPr>
          <p:cNvSpPr/>
          <p:nvPr userDrawn="1"/>
        </p:nvSpPr>
        <p:spPr bwMode="auto">
          <a:xfrm>
            <a:off x="6718300" y="2254637"/>
            <a:ext cx="2125664" cy="93871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Applies to all facets of our work, from the initiatives we take on, the information we use and how our solutions impact individuals, organisations and society.</a:t>
            </a:r>
          </a:p>
        </p:txBody>
      </p:sp>
      <p:grpSp>
        <p:nvGrpSpPr>
          <p:cNvPr id="3" name="Group 2">
            <a:extLst>
              <a:ext uri="{FF2B5EF4-FFF2-40B4-BE49-F238E27FC236}">
                <a16:creationId xmlns:a16="http://schemas.microsoft.com/office/drawing/2014/main" id="{4E3BEC63-F4B2-4A6A-BC4E-73DD15F8C285}"/>
              </a:ext>
            </a:extLst>
          </p:cNvPr>
          <p:cNvGrpSpPr/>
          <p:nvPr userDrawn="1"/>
        </p:nvGrpSpPr>
        <p:grpSpPr>
          <a:xfrm>
            <a:off x="3732882" y="1987963"/>
            <a:ext cx="2760663" cy="3790715"/>
            <a:chOff x="3732882" y="1987964"/>
            <a:chExt cx="2760663" cy="3850128"/>
          </a:xfrm>
        </p:grpSpPr>
        <p:cxnSp>
          <p:nvCxnSpPr>
            <p:cNvPr id="26" name="Straight Connector 25">
              <a:extLst>
                <a:ext uri="{FF2B5EF4-FFF2-40B4-BE49-F238E27FC236}">
                  <a16:creationId xmlns:a16="http://schemas.microsoft.com/office/drawing/2014/main" id="{61C637D5-A691-43B0-B8AB-629E6B994BE7}"/>
                </a:ext>
              </a:extLst>
            </p:cNvPr>
            <p:cNvCxnSpPr>
              <a:cxnSpLocks/>
            </p:cNvCxnSpPr>
            <p:nvPr userDrawn="1"/>
          </p:nvCxnSpPr>
          <p:spPr>
            <a:xfrm>
              <a:off x="3732882"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90B2DB-ED35-42AA-8514-4581AA06CEC8}"/>
                </a:ext>
              </a:extLst>
            </p:cNvPr>
            <p:cNvCxnSpPr>
              <a:cxnSpLocks/>
            </p:cNvCxnSpPr>
            <p:nvPr userDrawn="1"/>
          </p:nvCxnSpPr>
          <p:spPr>
            <a:xfrm>
              <a:off x="6493545"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1516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Divider (plai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E7721E1-E5BB-4351-987D-BB1CCC903BAD}"/>
              </a:ext>
            </a:extLst>
          </p:cNvPr>
          <p:cNvSpPr/>
          <p:nvPr userDrawn="1"/>
        </p:nvSpPr>
        <p:spPr>
          <a:xfrm>
            <a:off x="740568" y="0"/>
            <a:ext cx="11451432" cy="24669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a:extLst>
              <a:ext uri="{FF2B5EF4-FFF2-40B4-BE49-F238E27FC236}">
                <a16:creationId xmlns:a16="http://schemas.microsoft.com/office/drawing/2014/main" id="{1A096CAD-E381-408E-B15E-DB768D626E5F}"/>
              </a:ext>
            </a:extLst>
          </p:cNvPr>
          <p:cNvSpPr>
            <a:spLocks noGrp="1"/>
          </p:cNvSpPr>
          <p:nvPr>
            <p:ph type="title" hasCustomPrompt="1"/>
          </p:nvPr>
        </p:nvSpPr>
        <p:spPr>
          <a:xfrm>
            <a:off x="1162050" y="400050"/>
            <a:ext cx="2305050" cy="971550"/>
          </a:xfrm>
          <a:prstGeom prst="rect">
            <a:avLst/>
          </a:prstGeom>
        </p:spPr>
        <p:txBody>
          <a:bodyPr lIns="0" tIns="0" rIns="0" bIns="0" anchor="t">
            <a:noAutofit/>
          </a:bodyPr>
          <a:lstStyle>
            <a:lvl1pPr>
              <a:defRPr sz="8300">
                <a:solidFill>
                  <a:srgbClr val="000005"/>
                </a:solidFill>
                <a:latin typeface="Roboto Light" panose="02000000000000000000" pitchFamily="2" charset="0"/>
                <a:ea typeface="Roboto Light" panose="02000000000000000000" pitchFamily="2" charset="0"/>
              </a:defRPr>
            </a:lvl1pPr>
          </a:lstStyle>
          <a:p>
            <a:r>
              <a:rPr lang="en-US" dirty="0"/>
              <a:t>01</a:t>
            </a:r>
            <a:endParaRPr lang="en-AU" dirty="0"/>
          </a:p>
        </p:txBody>
      </p:sp>
      <p:sp>
        <p:nvSpPr>
          <p:cNvPr id="3" name="Text Placeholder 2">
            <a:extLst>
              <a:ext uri="{FF2B5EF4-FFF2-40B4-BE49-F238E27FC236}">
                <a16:creationId xmlns:a16="http://schemas.microsoft.com/office/drawing/2014/main" id="{CA1C2C93-9B17-46C1-8DE2-A0731939C1D7}"/>
              </a:ext>
            </a:extLst>
          </p:cNvPr>
          <p:cNvSpPr>
            <a:spLocks noGrp="1"/>
          </p:cNvSpPr>
          <p:nvPr>
            <p:ph type="body" idx="1"/>
          </p:nvPr>
        </p:nvSpPr>
        <p:spPr>
          <a:xfrm>
            <a:off x="1201738" y="3122612"/>
            <a:ext cx="5516562" cy="2516187"/>
          </a:xfrm>
          <a:prstGeom prst="rect">
            <a:avLst/>
          </a:prstGeom>
        </p:spPr>
        <p:txBody>
          <a:bodyPr lIns="0" tIns="0">
            <a:noAutofit/>
          </a:bodyPr>
          <a:lstStyle>
            <a:lvl1pPr marL="0" indent="0">
              <a:lnSpc>
                <a:spcPct val="100000"/>
              </a:lnSpc>
              <a:buNone/>
              <a:defRPr sz="2400">
                <a:solidFill>
                  <a:srgbClr val="000005"/>
                </a:solidFill>
                <a:latin typeface="Roboto Medium" panose="02000000000000000000" pitchFamily="2" charset="0"/>
                <a:ea typeface="Roboto Medium"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3103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blank">
    <p:spTree>
      <p:nvGrpSpPr>
        <p:cNvPr id="1" name=""/>
        <p:cNvGrpSpPr/>
        <p:nvPr/>
      </p:nvGrpSpPr>
      <p:grpSpPr>
        <a:xfrm>
          <a:off x="0" y="0"/>
          <a:ext cx="0" cy="0"/>
          <a:chOff x="0" y="0"/>
          <a:chExt cx="0" cy="0"/>
        </a:xfrm>
      </p:grpSpPr>
      <p:sp>
        <p:nvSpPr>
          <p:cNvPr id="4" name="Slide heading">
            <a:extLst>
              <a:ext uri="{FF2B5EF4-FFF2-40B4-BE49-F238E27FC236}">
                <a16:creationId xmlns:a16="http://schemas.microsoft.com/office/drawing/2014/main" id="{E3ED1357-6F7F-4C90-8D4F-71EB6A9D95C9}"/>
              </a:ext>
            </a:extLst>
          </p:cNvPr>
          <p:cNvSpPr>
            <a:spLocks noGrp="1"/>
          </p:cNvSpPr>
          <p:nvPr>
            <p:ph type="body" sz="quarter" idx="10" hasCustomPrompt="1"/>
          </p:nvPr>
        </p:nvSpPr>
        <p:spPr>
          <a:xfrm>
            <a:off x="1196975" y="453371"/>
            <a:ext cx="10479600" cy="824400"/>
          </a:xfrm>
          <a:prstGeom prst="rect">
            <a:avLst/>
          </a:prstGeom>
        </p:spPr>
        <p:txBody>
          <a:bodyPr lIns="0" tIns="0"/>
          <a:lstStyle>
            <a:lvl1pPr marL="0" indent="0">
              <a:lnSpc>
                <a:spcPct val="100000"/>
              </a:lnSpc>
              <a:buNone/>
              <a:defRPr sz="2400">
                <a:solidFill>
                  <a:srgbClr val="000005"/>
                </a:solidFill>
                <a:latin typeface="Roboto" panose="02000000000000000000" pitchFamily="2" charset="0"/>
                <a:ea typeface="Roboto" panose="02000000000000000000" pitchFamily="2" charset="0"/>
              </a:defRPr>
            </a:lvl1pPr>
            <a:lvl2pPr marL="457200" indent="0">
              <a:buNone/>
              <a:defRPr sz="2400">
                <a:latin typeface="+mj-lt"/>
              </a:defRPr>
            </a:lvl2pPr>
            <a:lvl3pPr marL="914400" indent="0">
              <a:buNone/>
              <a:defRPr sz="2400">
                <a:latin typeface="+mj-lt"/>
              </a:defRPr>
            </a:lvl3pPr>
            <a:lvl4pPr marL="1371600" indent="0">
              <a:buNone/>
              <a:defRPr sz="2400">
                <a:latin typeface="+mj-lt"/>
              </a:defRPr>
            </a:lvl4pPr>
            <a:lvl5pPr marL="1828800" indent="0">
              <a:buNone/>
              <a:defRPr sz="2400">
                <a:latin typeface="+mj-lt"/>
              </a:defRPr>
            </a:lvl5pPr>
          </a:lstStyle>
          <a:p>
            <a:pPr lvl="0"/>
            <a:r>
              <a:rPr lang="en-US" dirty="0"/>
              <a:t>Click to add page heading (max two lines)</a:t>
            </a:r>
          </a:p>
        </p:txBody>
      </p:sp>
    </p:spTree>
    <p:extLst>
      <p:ext uri="{BB962C8B-B14F-4D97-AF65-F5344CB8AC3E}">
        <p14:creationId xmlns:p14="http://schemas.microsoft.com/office/powerpoint/2010/main" val="38526576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9D7A0B-8216-4DF4-80FA-852A5D82EA2A}"/>
              </a:ext>
            </a:extLst>
          </p:cNvPr>
          <p:cNvSpPr/>
          <p:nvPr userDrawn="1"/>
        </p:nvSpPr>
        <p:spPr>
          <a:xfrm>
            <a:off x="177800" y="6223000"/>
            <a:ext cx="336550" cy="299969"/>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Rectangle 4">
            <a:extLst>
              <a:ext uri="{FF2B5EF4-FFF2-40B4-BE49-F238E27FC236}">
                <a16:creationId xmlns:a16="http://schemas.microsoft.com/office/drawing/2014/main" id="{6C601CD7-9F41-429E-ABE0-4B0AD4A32CAD}"/>
              </a:ext>
            </a:extLst>
          </p:cNvPr>
          <p:cNvSpPr/>
          <p:nvPr userDrawn="1"/>
        </p:nvSpPr>
        <p:spPr>
          <a:xfrm>
            <a:off x="3631660" y="4792494"/>
            <a:ext cx="8045990" cy="1730475"/>
          </a:xfrm>
          <a:prstGeom prst="rect">
            <a:avLst/>
          </a:prstGeom>
        </p:spPr>
        <p:txBody>
          <a:bodyPr wrap="square" lIns="0" anchor="b">
            <a:noAutofit/>
          </a:bodyPr>
          <a:lstStyle/>
          <a:p>
            <a:pPr algn="just">
              <a:lnSpc>
                <a:spcPct val="100000"/>
              </a:lnSpc>
              <a:spcBef>
                <a:spcPts val="0"/>
              </a:spcBef>
              <a:defRPr/>
            </a:pPr>
            <a:r>
              <a:rPr lang="en-AU" sz="1000" b="0" dirty="0">
                <a:solidFill>
                  <a:srgbClr val="736D67"/>
                </a:solidFill>
                <a:latin typeface="Roboto Medium" panose="02000000000000000000" pitchFamily="2" charset="0"/>
                <a:ea typeface="Roboto Medium" panose="02000000000000000000" pitchFamily="2" charset="0"/>
              </a:rPr>
              <a:t>Disclaimer: </a:t>
            </a:r>
            <a:r>
              <a:rPr lang="en-US" sz="1000" b="0" dirty="0">
                <a:solidFill>
                  <a:srgbClr val="736D67"/>
                </a:solidFill>
                <a:latin typeface="Roboto Light" panose="02000000000000000000" pitchFamily="2" charset="0"/>
                <a:ea typeface="Roboto Light" panose="02000000000000000000" pitchFamily="2" charset="0"/>
              </a:rPr>
              <a:t>This document comprises, and is the subject of intellectual property (including copyright) and confidentiality rights of one or multiple owners, including The Quantium Group Pty Limited and its affiliates (</a:t>
            </a:r>
            <a:r>
              <a:rPr lang="en-US" sz="1000" b="0" dirty="0">
                <a:solidFill>
                  <a:srgbClr val="736D67"/>
                </a:solidFill>
                <a:latin typeface="Roboto Medium" panose="02000000000000000000" pitchFamily="2" charset="0"/>
                <a:ea typeface="Roboto Medium" panose="02000000000000000000" pitchFamily="2" charset="0"/>
              </a:rPr>
              <a:t>Quantium</a:t>
            </a:r>
            <a:r>
              <a:rPr lang="en-US" sz="1000" b="0" dirty="0">
                <a:solidFill>
                  <a:srgbClr val="736D67"/>
                </a:solidFill>
                <a:latin typeface="Roboto Light" panose="02000000000000000000" pitchFamily="2" charset="0"/>
                <a:ea typeface="Roboto Light" panose="02000000000000000000" pitchFamily="2" charset="0"/>
              </a:rPr>
              <a:t>) and where applicable, its third-party data owners (</a:t>
            </a:r>
            <a:r>
              <a:rPr lang="en-US" sz="1000" b="0" dirty="0">
                <a:solidFill>
                  <a:srgbClr val="736D67"/>
                </a:solidFill>
                <a:latin typeface="Roboto Medium" panose="02000000000000000000" pitchFamily="2" charset="0"/>
                <a:ea typeface="Roboto Medium" panose="02000000000000000000" pitchFamily="2" charset="0"/>
              </a:rPr>
              <a:t>Data Providers</a:t>
            </a:r>
            <a:r>
              <a:rPr lang="en-US" sz="1000" b="0" dirty="0">
                <a:solidFill>
                  <a:srgbClr val="736D67"/>
                </a:solidFill>
                <a:latin typeface="Roboto Light" panose="02000000000000000000" pitchFamily="2" charset="0"/>
                <a:ea typeface="Roboto Light" panose="02000000000000000000" pitchFamily="2" charset="0"/>
              </a:rPr>
              <a:t>), together (</a:t>
            </a:r>
            <a:r>
              <a:rPr lang="en-US" sz="1000" b="0" dirty="0">
                <a:solidFill>
                  <a:srgbClr val="736D67"/>
                </a:solidFill>
                <a:latin typeface="Roboto Medium" panose="02000000000000000000" pitchFamily="2" charset="0"/>
                <a:ea typeface="Roboto Medium" panose="02000000000000000000" pitchFamily="2" charset="0"/>
              </a:rPr>
              <a:t>IP Owners</a:t>
            </a:r>
            <a:r>
              <a:rPr lang="en-US" sz="1000" b="0" dirty="0">
                <a:solidFill>
                  <a:srgbClr val="736D67"/>
                </a:solidFill>
                <a:latin typeface="Roboto Light" panose="02000000000000000000" pitchFamily="2" charset="0"/>
                <a:ea typeface="Roboto Light" panose="02000000000000000000" pitchFamily="2" charset="0"/>
              </a:rPr>
              <a:t>). The information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may have been prepared using raw data owned by the Data Providers. The Data Providers have not been involved in the analysis of the raw data, the preparation of, or the information contained in the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The IP Owners do not make any representation (express or implied), nor give any guarantee or warranty in relation to the accuracy, completeness or appropriateness of the raw data, nor the analysis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None of the IP Owners will have any liability for any use or disclosure by the recipient of any information contained in, or derived from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To the maximum extent permitted by law, the IP Owners expressly disclaim, take no responsibility for and have no liability for the preparation, contents, accuracy or completeness of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nor the analysis on which it is based.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is provided in confidence, may only be used for the purpose provided, and may not be copied, reproduced, distributed, disclosed or made available to a third party in any way except strictly in accordance with the applicable written terms and conditions between you and Quantium, or otherwise with Quantium’s prior written permission</a:t>
            </a:r>
            <a:endParaRPr lang="en-AU" sz="1000" b="0" dirty="0">
              <a:solidFill>
                <a:srgbClr val="736D67"/>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98965062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5829D3-6434-4C66-A382-6A22E3876A48}"/>
              </a:ext>
            </a:extLst>
          </p:cNvPr>
          <p:cNvSpPr/>
          <p:nvPr userDrawn="1"/>
        </p:nvSpPr>
        <p:spPr>
          <a:xfrm>
            <a:off x="-1" y="0"/>
            <a:ext cx="74097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Slide Number Placeholder 6">
            <a:extLst>
              <a:ext uri="{FF2B5EF4-FFF2-40B4-BE49-F238E27FC236}">
                <a16:creationId xmlns:a16="http://schemas.microsoft.com/office/drawing/2014/main" id="{3625FC0E-76E8-4E41-B33D-6FD7D9697535}"/>
              </a:ext>
            </a:extLst>
          </p:cNvPr>
          <p:cNvSpPr txBox="1">
            <a:spLocks/>
          </p:cNvSpPr>
          <p:nvPr userDrawn="1"/>
        </p:nvSpPr>
        <p:spPr>
          <a:xfrm>
            <a:off x="127000" y="6239658"/>
            <a:ext cx="457200" cy="365125"/>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B7CFE17-F5A6-4E5D-B32C-113A30C24AE0}" type="slidenum">
              <a:rPr lang="en-AU" sz="1400" smtClean="0">
                <a:solidFill>
                  <a:srgbClr val="FFFFFF"/>
                </a:solidFill>
                <a:latin typeface="Roboto" pitchFamily="2" charset="0"/>
                <a:ea typeface="Roboto" pitchFamily="2" charset="0"/>
              </a:rPr>
              <a:pPr algn="ctr"/>
              <a:t>‹#›</a:t>
            </a:fld>
            <a:endParaRPr lang="en-AU" sz="1400" dirty="0">
              <a:solidFill>
                <a:srgbClr val="FFFFFF"/>
              </a:solidFill>
              <a:latin typeface="Roboto" pitchFamily="2" charset="0"/>
              <a:ea typeface="Roboto" pitchFamily="2" charset="0"/>
            </a:endParaRPr>
          </a:p>
        </p:txBody>
      </p:sp>
      <p:sp>
        <p:nvSpPr>
          <p:cNvPr id="5" name="Oval 4">
            <a:extLst>
              <a:ext uri="{FF2B5EF4-FFF2-40B4-BE49-F238E27FC236}">
                <a16:creationId xmlns:a16="http://schemas.microsoft.com/office/drawing/2014/main" id="{B058B946-434D-48E0-BAC6-E795D619989C}"/>
              </a:ext>
            </a:extLst>
          </p:cNvPr>
          <p:cNvSpPr/>
          <p:nvPr userDrawn="1"/>
        </p:nvSpPr>
        <p:spPr>
          <a:xfrm>
            <a:off x="-394521" y="473749"/>
            <a:ext cx="229577" cy="229577"/>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Oval 5">
            <a:extLst>
              <a:ext uri="{FF2B5EF4-FFF2-40B4-BE49-F238E27FC236}">
                <a16:creationId xmlns:a16="http://schemas.microsoft.com/office/drawing/2014/main" id="{565BDBD0-0437-4869-A1B0-92FA8612C74F}"/>
              </a:ext>
            </a:extLst>
          </p:cNvPr>
          <p:cNvSpPr/>
          <p:nvPr userDrawn="1"/>
        </p:nvSpPr>
        <p:spPr>
          <a:xfrm>
            <a:off x="-394521" y="783791"/>
            <a:ext cx="229577" cy="229577"/>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Oval 7">
            <a:extLst>
              <a:ext uri="{FF2B5EF4-FFF2-40B4-BE49-F238E27FC236}">
                <a16:creationId xmlns:a16="http://schemas.microsoft.com/office/drawing/2014/main" id="{F8FBAB6D-66CF-4E04-9B1C-4525C3442F17}"/>
              </a:ext>
            </a:extLst>
          </p:cNvPr>
          <p:cNvSpPr/>
          <p:nvPr userDrawn="1"/>
        </p:nvSpPr>
        <p:spPr>
          <a:xfrm>
            <a:off x="-394521" y="1093833"/>
            <a:ext cx="229577" cy="229577"/>
          </a:xfrm>
          <a:prstGeom prst="ellipse">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Oval 10">
            <a:extLst>
              <a:ext uri="{FF2B5EF4-FFF2-40B4-BE49-F238E27FC236}">
                <a16:creationId xmlns:a16="http://schemas.microsoft.com/office/drawing/2014/main" id="{AE85D92D-D17D-4C5C-A5F0-4508086E3952}"/>
              </a:ext>
            </a:extLst>
          </p:cNvPr>
          <p:cNvSpPr/>
          <p:nvPr userDrawn="1"/>
        </p:nvSpPr>
        <p:spPr>
          <a:xfrm>
            <a:off x="-394521" y="1403875"/>
            <a:ext cx="229577" cy="2295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Oval 11">
            <a:extLst>
              <a:ext uri="{FF2B5EF4-FFF2-40B4-BE49-F238E27FC236}">
                <a16:creationId xmlns:a16="http://schemas.microsoft.com/office/drawing/2014/main" id="{56665003-57E1-4A54-9EB6-54C8238D0E3A}"/>
              </a:ext>
            </a:extLst>
          </p:cNvPr>
          <p:cNvSpPr/>
          <p:nvPr userDrawn="1"/>
        </p:nvSpPr>
        <p:spPr>
          <a:xfrm>
            <a:off x="-394521" y="2334001"/>
            <a:ext cx="229577" cy="229577"/>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Oval 12">
            <a:extLst>
              <a:ext uri="{FF2B5EF4-FFF2-40B4-BE49-F238E27FC236}">
                <a16:creationId xmlns:a16="http://schemas.microsoft.com/office/drawing/2014/main" id="{430852FC-1A40-4DDF-90EA-631AF8ED2651}"/>
              </a:ext>
            </a:extLst>
          </p:cNvPr>
          <p:cNvSpPr/>
          <p:nvPr userDrawn="1"/>
        </p:nvSpPr>
        <p:spPr>
          <a:xfrm>
            <a:off x="-394521" y="1713917"/>
            <a:ext cx="229577" cy="229577"/>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7F328DB3-555F-48BC-A956-38F8A313E7CF}"/>
              </a:ext>
            </a:extLst>
          </p:cNvPr>
          <p:cNvSpPr/>
          <p:nvPr userDrawn="1"/>
        </p:nvSpPr>
        <p:spPr>
          <a:xfrm>
            <a:off x="-394521" y="2023959"/>
            <a:ext cx="229577" cy="229577"/>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Oval 14">
            <a:extLst>
              <a:ext uri="{FF2B5EF4-FFF2-40B4-BE49-F238E27FC236}">
                <a16:creationId xmlns:a16="http://schemas.microsoft.com/office/drawing/2014/main" id="{8BA9680E-296C-4E11-A8D4-6F5ACFCF7F93}"/>
              </a:ext>
            </a:extLst>
          </p:cNvPr>
          <p:cNvSpPr/>
          <p:nvPr userDrawn="1"/>
        </p:nvSpPr>
        <p:spPr>
          <a:xfrm>
            <a:off x="-394521" y="2644043"/>
            <a:ext cx="229577" cy="229577"/>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Oval 15">
            <a:extLst>
              <a:ext uri="{FF2B5EF4-FFF2-40B4-BE49-F238E27FC236}">
                <a16:creationId xmlns:a16="http://schemas.microsoft.com/office/drawing/2014/main" id="{3BC81476-0EA9-46C1-BF9E-14500F2DE601}"/>
              </a:ext>
            </a:extLst>
          </p:cNvPr>
          <p:cNvSpPr/>
          <p:nvPr userDrawn="1"/>
        </p:nvSpPr>
        <p:spPr>
          <a:xfrm>
            <a:off x="-394521" y="3802925"/>
            <a:ext cx="230400" cy="230400"/>
          </a:xfrm>
          <a:prstGeom prst="ellipse">
            <a:avLst/>
          </a:prstGeom>
          <a:solidFill>
            <a:srgbClr val="3F68A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7" name="Oval 16">
            <a:extLst>
              <a:ext uri="{FF2B5EF4-FFF2-40B4-BE49-F238E27FC236}">
                <a16:creationId xmlns:a16="http://schemas.microsoft.com/office/drawing/2014/main" id="{417EF92D-6697-44F0-9A9D-98B559DD0E13}"/>
              </a:ext>
            </a:extLst>
          </p:cNvPr>
          <p:cNvSpPr/>
          <p:nvPr userDrawn="1"/>
        </p:nvSpPr>
        <p:spPr>
          <a:xfrm>
            <a:off x="-394521" y="4113790"/>
            <a:ext cx="230400" cy="230400"/>
          </a:xfrm>
          <a:prstGeom prst="ellipse">
            <a:avLst/>
          </a:prstGeom>
          <a:solidFill>
            <a:srgbClr val="44B5C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 name="Oval 17">
            <a:extLst>
              <a:ext uri="{FF2B5EF4-FFF2-40B4-BE49-F238E27FC236}">
                <a16:creationId xmlns:a16="http://schemas.microsoft.com/office/drawing/2014/main" id="{1FB16B5A-29E3-451A-9062-049C330D7888}"/>
              </a:ext>
            </a:extLst>
          </p:cNvPr>
          <p:cNvSpPr/>
          <p:nvPr userDrawn="1"/>
        </p:nvSpPr>
        <p:spPr>
          <a:xfrm>
            <a:off x="-394521" y="4424655"/>
            <a:ext cx="230400" cy="230400"/>
          </a:xfrm>
          <a:prstGeom prst="ellipse">
            <a:avLst/>
          </a:prstGeom>
          <a:solidFill>
            <a:srgbClr val="44D6A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Oval 18">
            <a:extLst>
              <a:ext uri="{FF2B5EF4-FFF2-40B4-BE49-F238E27FC236}">
                <a16:creationId xmlns:a16="http://schemas.microsoft.com/office/drawing/2014/main" id="{B1384C41-F1FF-49B5-8059-1DA629D8B47F}"/>
              </a:ext>
            </a:extLst>
          </p:cNvPr>
          <p:cNvSpPr/>
          <p:nvPr userDrawn="1"/>
        </p:nvSpPr>
        <p:spPr>
          <a:xfrm>
            <a:off x="-394521" y="4735520"/>
            <a:ext cx="230400" cy="230400"/>
          </a:xfrm>
          <a:prstGeom prst="ellipse">
            <a:avLst/>
          </a:prstGeom>
          <a:solidFill>
            <a:srgbClr val="7FDD7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0" name="Oval 19">
            <a:extLst>
              <a:ext uri="{FF2B5EF4-FFF2-40B4-BE49-F238E27FC236}">
                <a16:creationId xmlns:a16="http://schemas.microsoft.com/office/drawing/2014/main" id="{79470623-F879-4533-B440-0BA3CDCD59BC}"/>
              </a:ext>
            </a:extLst>
          </p:cNvPr>
          <p:cNvSpPr/>
          <p:nvPr userDrawn="1"/>
        </p:nvSpPr>
        <p:spPr>
          <a:xfrm>
            <a:off x="-394521" y="5046385"/>
            <a:ext cx="230400" cy="230400"/>
          </a:xfrm>
          <a:prstGeom prst="ellipse">
            <a:avLst/>
          </a:prstGeom>
          <a:solidFill>
            <a:srgbClr val="EACC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 name="Oval 20">
            <a:extLst>
              <a:ext uri="{FF2B5EF4-FFF2-40B4-BE49-F238E27FC236}">
                <a16:creationId xmlns:a16="http://schemas.microsoft.com/office/drawing/2014/main" id="{DE8AA357-14EB-4FD6-A0A1-9915E5408445}"/>
              </a:ext>
            </a:extLst>
          </p:cNvPr>
          <p:cNvSpPr/>
          <p:nvPr userDrawn="1"/>
        </p:nvSpPr>
        <p:spPr>
          <a:xfrm>
            <a:off x="-394521" y="5357250"/>
            <a:ext cx="230400" cy="230400"/>
          </a:xfrm>
          <a:prstGeom prst="ellipse">
            <a:avLst/>
          </a:prstGeom>
          <a:solidFill>
            <a:srgbClr val="EF9B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Oval 21">
            <a:extLst>
              <a:ext uri="{FF2B5EF4-FFF2-40B4-BE49-F238E27FC236}">
                <a16:creationId xmlns:a16="http://schemas.microsoft.com/office/drawing/2014/main" id="{D334A920-A603-431D-B31C-7FB85DAE2CDA}"/>
              </a:ext>
            </a:extLst>
          </p:cNvPr>
          <p:cNvSpPr/>
          <p:nvPr userDrawn="1"/>
        </p:nvSpPr>
        <p:spPr>
          <a:xfrm>
            <a:off x="-394521" y="5668115"/>
            <a:ext cx="230400" cy="230400"/>
          </a:xfrm>
          <a:prstGeom prst="ellipse">
            <a:avLst/>
          </a:prstGeom>
          <a:solidFill>
            <a:srgbClr val="EF63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 name="Oval 22">
            <a:extLst>
              <a:ext uri="{FF2B5EF4-FFF2-40B4-BE49-F238E27FC236}">
                <a16:creationId xmlns:a16="http://schemas.microsoft.com/office/drawing/2014/main" id="{507F04BA-F461-4A70-A60C-01EFC8E98716}"/>
              </a:ext>
            </a:extLst>
          </p:cNvPr>
          <p:cNvSpPr/>
          <p:nvPr userDrawn="1"/>
        </p:nvSpPr>
        <p:spPr>
          <a:xfrm>
            <a:off x="-394521" y="5978980"/>
            <a:ext cx="230400" cy="230400"/>
          </a:xfrm>
          <a:prstGeom prst="ellipse">
            <a:avLst/>
          </a:prstGeom>
          <a:solidFill>
            <a:srgbClr val="C963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4" name="Oval 23">
            <a:extLst>
              <a:ext uri="{FF2B5EF4-FFF2-40B4-BE49-F238E27FC236}">
                <a16:creationId xmlns:a16="http://schemas.microsoft.com/office/drawing/2014/main" id="{A9DB4398-81BF-40D0-97F3-816926FF6B60}"/>
              </a:ext>
            </a:extLst>
          </p:cNvPr>
          <p:cNvSpPr/>
          <p:nvPr userDrawn="1"/>
        </p:nvSpPr>
        <p:spPr>
          <a:xfrm>
            <a:off x="-394521" y="6289840"/>
            <a:ext cx="230400" cy="230400"/>
          </a:xfrm>
          <a:prstGeom prst="ellipse">
            <a:avLst/>
          </a:prstGeom>
          <a:solidFill>
            <a:srgbClr val="8E72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7" name="Freeform 5">
            <a:extLst>
              <a:ext uri="{FF2B5EF4-FFF2-40B4-BE49-F238E27FC236}">
                <a16:creationId xmlns:a16="http://schemas.microsoft.com/office/drawing/2014/main" id="{0F9F09AD-9CB7-4EF7-A2F9-9ED3E13CC816}"/>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2" name="MSIPCMContentMarking" descr="{&quot;HashCode&quot;:-231024771,&quot;Placement&quot;:&quot;Footer&quot;}">
            <a:extLst>
              <a:ext uri="{FF2B5EF4-FFF2-40B4-BE49-F238E27FC236}">
                <a16:creationId xmlns:a16="http://schemas.microsoft.com/office/drawing/2014/main" id="{7BC2284E-95AB-45DB-A12C-B1A9F55ACB5C}"/>
              </a:ext>
            </a:extLst>
          </p:cNvPr>
          <p:cNvSpPr txBox="1"/>
          <p:nvPr userDrawn="1"/>
        </p:nvSpPr>
        <p:spPr>
          <a:xfrm>
            <a:off x="5263052" y="6595656"/>
            <a:ext cx="1665897" cy="262344"/>
          </a:xfrm>
          <a:prstGeom prst="rect">
            <a:avLst/>
          </a:prstGeom>
          <a:noFill/>
        </p:spPr>
        <p:txBody>
          <a:bodyPr vert="horz" wrap="square" lIns="0" tIns="0" rIns="0" bIns="0" rtlCol="0" anchor="ctr" anchorCtr="1">
            <a:noAutofit/>
          </a:bodyPr>
          <a:lstStyle/>
          <a:p>
            <a:pPr algn="ctr">
              <a:spcBef>
                <a:spcPts val="0"/>
              </a:spcBef>
              <a:spcAft>
                <a:spcPts val="0"/>
              </a:spcAft>
            </a:pPr>
            <a:r>
              <a:rPr lang="en-AU" sz="1000">
                <a:solidFill>
                  <a:srgbClr val="000000"/>
                </a:solidFill>
                <a:latin typeface="Calibri" panose="020F0502020204030204" pitchFamily="34" charset="0"/>
                <a:ea typeface="Roboto Light" panose="02000000000000000000" pitchFamily="2" charset="0"/>
              </a:rPr>
              <a:t>Classification: Confidential</a:t>
            </a:r>
            <a:endParaRPr lang="en-AU" sz="1000" dirty="0" err="1">
              <a:solidFill>
                <a:srgbClr val="000000"/>
              </a:solidFill>
              <a:latin typeface="Calibri" panose="020F0502020204030204" pitchFamily="34" charset="0"/>
              <a:ea typeface="Roboto Light" panose="02000000000000000000" pitchFamily="2" charset="0"/>
            </a:endParaRPr>
          </a:p>
        </p:txBody>
      </p:sp>
    </p:spTree>
    <p:extLst>
      <p:ext uri="{BB962C8B-B14F-4D97-AF65-F5344CB8AC3E}">
        <p14:creationId xmlns:p14="http://schemas.microsoft.com/office/powerpoint/2010/main" val="149624253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64" r:id="rId3"/>
    <p:sldLayoutId id="2147483666" r:id="rId4"/>
    <p:sldLayoutId id="2147483678"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7356" userDrawn="1">
          <p15:clr>
            <a:srgbClr val="5ACBF0"/>
          </p15:clr>
        </p15:guide>
        <p15:guide id="33" orient="horz" pos="3793" userDrawn="1">
          <p15:clr>
            <a:srgbClr val="5ACBF0"/>
          </p15:clr>
        </p15:guide>
        <p15:guide id="34" orient="horz" pos="315" userDrawn="1">
          <p15:clr>
            <a:srgbClr val="5ACBF0"/>
          </p15:clr>
        </p15:guide>
        <p15:guide id="35" pos="760" userDrawn="1">
          <p15:clr>
            <a:srgbClr val="5ACBF0"/>
          </p15:clr>
        </p15:guide>
        <p15:guide id="36" orient="horz" pos="822" userDrawn="1">
          <p15:clr>
            <a:srgbClr val="FBAE40"/>
          </p15:clr>
        </p15:guide>
        <p15:guide id="37" pos="4067" userDrawn="1">
          <p15:clr>
            <a:srgbClr val="FBAE4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A689-427A-4570-AB6C-61AC3B3F4786}"/>
              </a:ext>
            </a:extLst>
          </p:cNvPr>
          <p:cNvSpPr>
            <a:spLocks noGrp="1"/>
          </p:cNvSpPr>
          <p:nvPr>
            <p:ph type="ctrTitle"/>
          </p:nvPr>
        </p:nvSpPr>
        <p:spPr>
          <a:xfrm>
            <a:off x="1212852" y="1187355"/>
            <a:ext cx="4614742" cy="2737739"/>
          </a:xfrm>
        </p:spPr>
        <p:txBody>
          <a:bodyPr/>
          <a:lstStyle/>
          <a:p>
            <a:r>
              <a:rPr lang="en-AU" sz="2800" b="1" dirty="0"/>
              <a:t>Category review: Chips</a:t>
            </a:r>
          </a:p>
        </p:txBody>
      </p:sp>
      <p:sp>
        <p:nvSpPr>
          <p:cNvPr id="3" name="Subtitle 2">
            <a:extLst>
              <a:ext uri="{FF2B5EF4-FFF2-40B4-BE49-F238E27FC236}">
                <a16:creationId xmlns:a16="http://schemas.microsoft.com/office/drawing/2014/main" id="{EA927627-6915-4275-B2FE-C4B2C0FCCCAF}"/>
              </a:ext>
            </a:extLst>
          </p:cNvPr>
          <p:cNvSpPr>
            <a:spLocks noGrp="1"/>
          </p:cNvSpPr>
          <p:nvPr>
            <p:ph type="subTitle" idx="1"/>
          </p:nvPr>
        </p:nvSpPr>
        <p:spPr/>
        <p:txBody>
          <a:bodyPr/>
          <a:lstStyle/>
          <a:p>
            <a:r>
              <a:rPr lang="en-AU" dirty="0"/>
              <a:t>Retail Analytics</a:t>
            </a:r>
          </a:p>
          <a:p>
            <a:endParaRPr lang="en-AU" dirty="0"/>
          </a:p>
        </p:txBody>
      </p:sp>
      <p:sp>
        <p:nvSpPr>
          <p:cNvPr id="4" name="Text Placeholder 3">
            <a:extLst>
              <a:ext uri="{FF2B5EF4-FFF2-40B4-BE49-F238E27FC236}">
                <a16:creationId xmlns:a16="http://schemas.microsoft.com/office/drawing/2014/main" id="{C2EEE1EB-5529-4FA4-98E8-7A820B9EBBCB}"/>
              </a:ext>
            </a:extLst>
          </p:cNvPr>
          <p:cNvSpPr>
            <a:spLocks noGrp="1"/>
          </p:cNvSpPr>
          <p:nvPr>
            <p:ph type="body" sz="quarter" idx="10"/>
          </p:nvPr>
        </p:nvSpPr>
        <p:spPr/>
        <p:txBody>
          <a:bodyPr/>
          <a:lstStyle/>
          <a:p>
            <a:r>
              <a:rPr lang="en-AU" dirty="0"/>
              <a:t>June 2021</a:t>
            </a:r>
          </a:p>
        </p:txBody>
      </p:sp>
      <p:grpSp>
        <p:nvGrpSpPr>
          <p:cNvPr id="8" name="Group 7">
            <a:extLst>
              <a:ext uri="{FF2B5EF4-FFF2-40B4-BE49-F238E27FC236}">
                <a16:creationId xmlns:a16="http://schemas.microsoft.com/office/drawing/2014/main" id="{62DE0454-0BA4-4386-B622-8EA467037A0C}"/>
              </a:ext>
            </a:extLst>
          </p:cNvPr>
          <p:cNvGrpSpPr/>
          <p:nvPr/>
        </p:nvGrpSpPr>
        <p:grpSpPr>
          <a:xfrm>
            <a:off x="12294760" y="5621533"/>
            <a:ext cx="1981965" cy="1236467"/>
            <a:chOff x="8857913" y="1025653"/>
            <a:chExt cx="1981965" cy="1236467"/>
          </a:xfrm>
        </p:grpSpPr>
        <p:sp>
          <p:nvSpPr>
            <p:cNvPr id="9" name="Rectangle 8">
              <a:extLst>
                <a:ext uri="{FF2B5EF4-FFF2-40B4-BE49-F238E27FC236}">
                  <a16:creationId xmlns:a16="http://schemas.microsoft.com/office/drawing/2014/main" id="{28F865C8-FAEC-405F-A99C-B9D8A0EB3A29}"/>
                </a:ext>
              </a:extLst>
            </p:cNvPr>
            <p:cNvSpPr/>
            <p:nvPr/>
          </p:nvSpPr>
          <p:spPr>
            <a:xfrm>
              <a:off x="8857914" y="1025653"/>
              <a:ext cx="1981964" cy="1236467"/>
            </a:xfrm>
            <a:prstGeom prst="rect">
              <a:avLst/>
            </a:prstGeom>
            <a:solidFill>
              <a:srgbClr val="FFFFFF"/>
            </a:solidFill>
            <a:ln>
              <a:solidFill>
                <a:srgbClr val="C7C5C4"/>
              </a:solidFill>
            </a:ln>
          </p:spPr>
          <p:style>
            <a:lnRef idx="2">
              <a:schemeClr val="accent1">
                <a:shade val="50000"/>
              </a:schemeClr>
            </a:lnRef>
            <a:fillRef idx="1">
              <a:schemeClr val="accent1"/>
            </a:fillRef>
            <a:effectRef idx="0">
              <a:schemeClr val="accent1"/>
            </a:effectRef>
            <a:fontRef idx="minor">
              <a:schemeClr val="lt1"/>
            </a:fontRef>
          </p:style>
          <p:txBody>
            <a:bodyPr tIns="468000" rtlCol="0" anchor="t"/>
            <a:lstStyle/>
            <a:p>
              <a:r>
                <a:rPr lang="en-AU" sz="1000" dirty="0">
                  <a:solidFill>
                    <a:srgbClr val="EF9B47"/>
                  </a:solidFill>
                  <a:latin typeface="Roboto Medium" panose="02000000000000000000" pitchFamily="2" charset="0"/>
                  <a:ea typeface="Roboto Light" panose="02000000000000000000" pitchFamily="2" charset="0"/>
                </a:rPr>
                <a:t>Brand note:</a:t>
              </a:r>
              <a:r>
                <a:rPr lang="en-AU" sz="1000" dirty="0">
                  <a:solidFill>
                    <a:srgbClr val="000005"/>
                  </a:solidFill>
                  <a:latin typeface="Roboto Light" panose="02000000000000000000" pitchFamily="2" charset="0"/>
                  <a:ea typeface="Roboto Light" panose="02000000000000000000" pitchFamily="2" charset="0"/>
                </a:rPr>
                <a:t> If client logo is not required, use alternate title page layout </a:t>
              </a:r>
              <a:r>
                <a:rPr lang="en-AU" sz="1000" dirty="0">
                  <a:solidFill>
                    <a:srgbClr val="000005"/>
                  </a:solidFill>
                  <a:latin typeface="Roboto Medium" panose="02000000000000000000" pitchFamily="2" charset="0"/>
                  <a:ea typeface="Roboto Light" panose="02000000000000000000" pitchFamily="2" charset="0"/>
                </a:rPr>
                <a:t>right click slide thumbnail </a:t>
              </a:r>
              <a:r>
                <a:rPr lang="en-AU" sz="1000" dirty="0">
                  <a:solidFill>
                    <a:srgbClr val="000005"/>
                  </a:solidFill>
                  <a:latin typeface="Roboto Light" panose="02000000000000000000" pitchFamily="2" charset="0"/>
                  <a:ea typeface="Roboto Light" panose="02000000000000000000" pitchFamily="2" charset="0"/>
                </a:rPr>
                <a:t>&gt;</a:t>
              </a:r>
              <a:r>
                <a:rPr lang="en-AU" sz="1000" dirty="0">
                  <a:solidFill>
                    <a:srgbClr val="000005"/>
                  </a:solidFill>
                  <a:latin typeface="Roboto Medium" panose="02000000000000000000" pitchFamily="2" charset="0"/>
                  <a:ea typeface="Roboto Light" panose="02000000000000000000" pitchFamily="2" charset="0"/>
                </a:rPr>
                <a:t> Layout </a:t>
              </a:r>
              <a:r>
                <a:rPr lang="en-AU" sz="1000" dirty="0">
                  <a:solidFill>
                    <a:srgbClr val="000005"/>
                  </a:solidFill>
                  <a:latin typeface="Roboto Light" panose="02000000000000000000" pitchFamily="2" charset="0"/>
                  <a:ea typeface="Roboto Light" panose="02000000000000000000" pitchFamily="2" charset="0"/>
                </a:rPr>
                <a:t>&gt;</a:t>
              </a:r>
              <a:r>
                <a:rPr lang="en-AU" sz="1000" dirty="0">
                  <a:solidFill>
                    <a:srgbClr val="000005"/>
                  </a:solidFill>
                  <a:latin typeface="Roboto Medium" panose="02000000000000000000" pitchFamily="2" charset="0"/>
                  <a:ea typeface="Roboto Light" panose="02000000000000000000" pitchFamily="2" charset="0"/>
                </a:rPr>
                <a:t> Title</a:t>
              </a:r>
              <a:endParaRPr lang="en-US" sz="1000" dirty="0">
                <a:solidFill>
                  <a:srgbClr val="000005"/>
                </a:solidFill>
                <a:latin typeface="Roboto Medium" panose="02000000000000000000" pitchFamily="2" charset="0"/>
                <a:ea typeface="Roboto Light" panose="02000000000000000000" pitchFamily="2" charset="0"/>
              </a:endParaRPr>
            </a:p>
          </p:txBody>
        </p:sp>
        <p:grpSp>
          <p:nvGrpSpPr>
            <p:cNvPr id="10" name="Group 4">
              <a:extLst>
                <a:ext uri="{FF2B5EF4-FFF2-40B4-BE49-F238E27FC236}">
                  <a16:creationId xmlns:a16="http://schemas.microsoft.com/office/drawing/2014/main" id="{1390E5FF-ED06-4ED3-A2A7-5F6C5ED46959}"/>
                </a:ext>
              </a:extLst>
            </p:cNvPr>
            <p:cNvGrpSpPr>
              <a:grpSpLocks noChangeAspect="1"/>
            </p:cNvGrpSpPr>
            <p:nvPr/>
          </p:nvGrpSpPr>
          <p:grpSpPr bwMode="auto">
            <a:xfrm>
              <a:off x="8857913" y="1025653"/>
              <a:ext cx="356123" cy="320040"/>
              <a:chOff x="2932" y="1344"/>
              <a:chExt cx="1816" cy="1632"/>
            </a:xfrm>
            <a:solidFill>
              <a:srgbClr val="C7C5C4"/>
            </a:solidFill>
          </p:grpSpPr>
          <p:sp>
            <p:nvSpPr>
              <p:cNvPr id="11" name="Freeform 5">
                <a:extLst>
                  <a:ext uri="{FF2B5EF4-FFF2-40B4-BE49-F238E27FC236}">
                    <a16:creationId xmlns:a16="http://schemas.microsoft.com/office/drawing/2014/main" id="{75BEA090-4BDD-46F9-836F-61DC4A390EAA}"/>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endParaRPr lang="en-AU"/>
              </a:p>
            </p:txBody>
          </p:sp>
          <p:sp>
            <p:nvSpPr>
              <p:cNvPr id="12" name="Freeform 6">
                <a:extLst>
                  <a:ext uri="{FF2B5EF4-FFF2-40B4-BE49-F238E27FC236}">
                    <a16:creationId xmlns:a16="http://schemas.microsoft.com/office/drawing/2014/main" id="{292C9998-AD07-4460-83CC-108E7A6FF05E}"/>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endParaRPr lang="en-AU"/>
              </a:p>
            </p:txBody>
          </p:sp>
        </p:grpSp>
      </p:grpSp>
      <p:sp>
        <p:nvSpPr>
          <p:cNvPr id="6" name="Text Placeholder 3">
            <a:extLst>
              <a:ext uri="{FF2B5EF4-FFF2-40B4-BE49-F238E27FC236}">
                <a16:creationId xmlns:a16="http://schemas.microsoft.com/office/drawing/2014/main" id="{32DD7630-C2DB-086D-3440-8E30F606F73E}"/>
              </a:ext>
            </a:extLst>
          </p:cNvPr>
          <p:cNvSpPr txBox="1">
            <a:spLocks/>
          </p:cNvSpPr>
          <p:nvPr/>
        </p:nvSpPr>
        <p:spPr>
          <a:xfrm>
            <a:off x="1212851" y="406400"/>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1" dirty="0">
                <a:latin typeface="Aptos Narrow" panose="020B0004020202020204" pitchFamily="34" charset="0"/>
              </a:rPr>
              <a:t>W</a:t>
            </a:r>
            <a:r>
              <a:rPr lang="en-ID" sz="1100" b="1" dirty="0" err="1">
                <a:latin typeface="Aptos Narrow" panose="020B0004020202020204" pitchFamily="34" charset="0"/>
                <a:ea typeface="MS Gothic" panose="020B0609070205080204" pitchFamily="49" charset="-128"/>
              </a:rPr>
              <a:t>indi</a:t>
            </a:r>
            <a:r>
              <a:rPr lang="en-ID" sz="1100" b="1" dirty="0">
                <a:latin typeface="Aptos Narrow" panose="020B0004020202020204" pitchFamily="34" charset="0"/>
              </a:rPr>
              <a:t> Pangesti</a:t>
            </a:r>
          </a:p>
        </p:txBody>
      </p:sp>
    </p:spTree>
    <p:extLst>
      <p:ext uri="{BB962C8B-B14F-4D97-AF65-F5344CB8AC3E}">
        <p14:creationId xmlns:p14="http://schemas.microsoft.com/office/powerpoint/2010/main" val="361308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DB89B5-2F26-2C0F-7704-7E71CE90E670}"/>
              </a:ext>
            </a:extLst>
          </p:cNvPr>
          <p:cNvSpPr>
            <a:spLocks noGrp="1"/>
          </p:cNvSpPr>
          <p:nvPr>
            <p:ph type="body" sz="quarter" idx="10"/>
          </p:nvPr>
        </p:nvSpPr>
        <p:spPr/>
        <p:txBody>
          <a:bodyPr/>
          <a:lstStyle/>
          <a:p>
            <a:r>
              <a:rPr lang="en-US" sz="2000" dirty="0">
                <a:latin typeface="Bahnschrift Condensed" panose="020B0502040204020203" pitchFamily="34" charset="0"/>
              </a:rPr>
              <a:t>Kettle is the most popular brand followed by Smiths, Doritos, and Pringles. Also, 175-gram packets are the most sold.</a:t>
            </a:r>
            <a:endParaRPr lang="en-ID" sz="2000" dirty="0">
              <a:latin typeface="Bahnschrift Condensed" panose="020B0502040204020203" pitchFamily="34" charset="0"/>
            </a:endParaRPr>
          </a:p>
        </p:txBody>
      </p:sp>
      <p:pic>
        <p:nvPicPr>
          <p:cNvPr id="5124" name="Picture 4">
            <a:extLst>
              <a:ext uri="{FF2B5EF4-FFF2-40B4-BE49-F238E27FC236}">
                <a16:creationId xmlns:a16="http://schemas.microsoft.com/office/drawing/2014/main" id="{464E67B6-F947-B0F0-0D3E-C47AC891E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0926" y="1558184"/>
            <a:ext cx="5517194" cy="506657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6F878F3B-41CA-2F65-1AC5-BE326A718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934" y="1558183"/>
            <a:ext cx="5585835" cy="4467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552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p:txBody>
          <a:bodyPr/>
          <a:lstStyle/>
          <a:p>
            <a:r>
              <a:rPr lang="en-AU" dirty="0"/>
              <a:t>02</a:t>
            </a:r>
          </a:p>
        </p:txBody>
      </p:sp>
      <p:sp>
        <p:nvSpPr>
          <p:cNvPr id="4" name="Text Placeholder 3">
            <a:extLst>
              <a:ext uri="{FF2B5EF4-FFF2-40B4-BE49-F238E27FC236}">
                <a16:creationId xmlns:a16="http://schemas.microsoft.com/office/drawing/2014/main" id="{64B546C5-F3D3-4F8C-85D4-8EBF7F09F047}"/>
              </a:ext>
            </a:extLst>
          </p:cNvPr>
          <p:cNvSpPr>
            <a:spLocks noGrp="1"/>
          </p:cNvSpPr>
          <p:nvPr>
            <p:ph type="body" idx="1"/>
          </p:nvPr>
        </p:nvSpPr>
        <p:spPr/>
        <p:txBody>
          <a:bodyPr/>
          <a:lstStyle/>
          <a:p>
            <a:r>
              <a:rPr lang="en-AU" dirty="0"/>
              <a:t>Trial store performance</a:t>
            </a:r>
          </a:p>
        </p:txBody>
      </p:sp>
    </p:spTree>
    <p:extLst>
      <p:ext uri="{BB962C8B-B14F-4D97-AF65-F5344CB8AC3E}">
        <p14:creationId xmlns:p14="http://schemas.microsoft.com/office/powerpoint/2010/main" val="337747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r>
              <a:rPr lang="en-ID" sz="2000" b="1" dirty="0">
                <a:latin typeface="Aptos Display" panose="020B0004020202020204" pitchFamily="34" charset="0"/>
              </a:rPr>
              <a:t>Trial store 77 vs Control store 233</a:t>
            </a:r>
            <a:endParaRPr lang="en-AU" sz="2000" b="1" dirty="0">
              <a:latin typeface="Aptos Display" panose="020B0004020202020204" pitchFamily="34" charset="0"/>
            </a:endParaRPr>
          </a:p>
        </p:txBody>
      </p:sp>
      <p:pic>
        <p:nvPicPr>
          <p:cNvPr id="2" name="Picture 1">
            <a:extLst>
              <a:ext uri="{FF2B5EF4-FFF2-40B4-BE49-F238E27FC236}">
                <a16:creationId xmlns:a16="http://schemas.microsoft.com/office/drawing/2014/main" id="{63E30F50-ED63-4179-A426-2CF2BA3316E2}"/>
              </a:ext>
            </a:extLst>
          </p:cNvPr>
          <p:cNvPicPr>
            <a:picLocks noChangeAspect="1"/>
          </p:cNvPicPr>
          <p:nvPr/>
        </p:nvPicPr>
        <p:blipFill>
          <a:blip r:embed="rId2"/>
          <a:stretch>
            <a:fillRect/>
          </a:stretch>
        </p:blipFill>
        <p:spPr>
          <a:xfrm>
            <a:off x="12305402" y="0"/>
            <a:ext cx="1993565" cy="1822862"/>
          </a:xfrm>
          <a:prstGeom prst="rect">
            <a:avLst/>
          </a:prstGeom>
        </p:spPr>
      </p:pic>
      <p:pic>
        <p:nvPicPr>
          <p:cNvPr id="6146" name="Picture 2">
            <a:extLst>
              <a:ext uri="{FF2B5EF4-FFF2-40B4-BE49-F238E27FC236}">
                <a16:creationId xmlns:a16="http://schemas.microsoft.com/office/drawing/2014/main" id="{684ABFE5-4978-6942-1369-5FC2FD453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654" y="884509"/>
            <a:ext cx="5553121" cy="387337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0C73952-D881-9747-811B-14263B7C8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6505" y="911431"/>
            <a:ext cx="5503391" cy="38733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F837EA-6A89-E517-31D5-74C694C98C51}"/>
              </a:ext>
            </a:extLst>
          </p:cNvPr>
          <p:cNvSpPr txBox="1"/>
          <p:nvPr/>
        </p:nvSpPr>
        <p:spPr>
          <a:xfrm>
            <a:off x="1125116" y="4941992"/>
            <a:ext cx="10864780" cy="584775"/>
          </a:xfrm>
          <a:prstGeom prst="rect">
            <a:avLst/>
          </a:prstGeom>
          <a:noFill/>
          <a:ln>
            <a:solidFill>
              <a:schemeClr val="accent1"/>
            </a:solidFill>
          </a:ln>
        </p:spPr>
        <p:txBody>
          <a:bodyPr wrap="square">
            <a:spAutoFit/>
          </a:bodyPr>
          <a:lstStyle/>
          <a:p>
            <a:r>
              <a:rPr lang="en-US" sz="1600" dirty="0">
                <a:latin typeface="Aptos Display" panose="020B0004020202020204" pitchFamily="34" charset="0"/>
              </a:rPr>
              <a:t>The results show that sales and number of customers the trial in store 77 is significantly different to its control store 233 in the trial period. The trial store performance lies outside the 5% and 95% confidence intervals in the two of the 3 trial months</a:t>
            </a:r>
            <a:endParaRPr lang="en-ID" sz="1600" dirty="0">
              <a:latin typeface="Aptos Display" panose="020B0004020202020204" pitchFamily="34" charset="0"/>
            </a:endParaRPr>
          </a:p>
        </p:txBody>
      </p:sp>
    </p:spTree>
    <p:extLst>
      <p:ext uri="{BB962C8B-B14F-4D97-AF65-F5344CB8AC3E}">
        <p14:creationId xmlns:p14="http://schemas.microsoft.com/office/powerpoint/2010/main" val="52303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239337-863B-42AC-9406-AC9628F383DF}"/>
              </a:ext>
            </a:extLst>
          </p:cNvPr>
          <p:cNvPicPr>
            <a:picLocks noChangeAspect="1"/>
          </p:cNvPicPr>
          <p:nvPr/>
        </p:nvPicPr>
        <p:blipFill>
          <a:blip r:embed="rId2"/>
          <a:stretch>
            <a:fillRect/>
          </a:stretch>
        </p:blipFill>
        <p:spPr>
          <a:xfrm>
            <a:off x="12305518" y="0"/>
            <a:ext cx="1993565" cy="2005758"/>
          </a:xfrm>
          <a:prstGeom prst="rect">
            <a:avLst/>
          </a:prstGeom>
        </p:spPr>
      </p:pic>
      <p:pic>
        <p:nvPicPr>
          <p:cNvPr id="7170" name="Picture 2">
            <a:extLst>
              <a:ext uri="{FF2B5EF4-FFF2-40B4-BE49-F238E27FC236}">
                <a16:creationId xmlns:a16="http://schemas.microsoft.com/office/drawing/2014/main" id="{404F249C-61E9-7E92-DFAC-38DD9BCD1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911" y="1178256"/>
            <a:ext cx="5557486" cy="384201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F52C76C3-9D42-9697-3B12-0BBD37573B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4717" y="1178256"/>
            <a:ext cx="5508160" cy="384201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3">
            <a:extLst>
              <a:ext uri="{FF2B5EF4-FFF2-40B4-BE49-F238E27FC236}">
                <a16:creationId xmlns:a16="http://schemas.microsoft.com/office/drawing/2014/main" id="{5F11D453-B120-AE52-7EA8-B1A35B1FB55A}"/>
              </a:ext>
            </a:extLst>
          </p:cNvPr>
          <p:cNvSpPr txBox="1">
            <a:spLocks/>
          </p:cNvSpPr>
          <p:nvPr/>
        </p:nvSpPr>
        <p:spPr>
          <a:xfrm>
            <a:off x="1264917" y="589587"/>
            <a:ext cx="10479600" cy="824400"/>
          </a:xfrm>
          <a:prstGeom prst="rect">
            <a:avLst/>
          </a:prstGeom>
        </p:spPr>
        <p:txBody>
          <a:bodyPr lIns="0" tIns="0"/>
          <a:lstStyle>
            <a:lvl1pPr marL="0" indent="0" algn="l" defTabSz="914400" rtl="0" eaLnBrk="1" latinLnBrk="0" hangingPunct="1">
              <a:lnSpc>
                <a:spcPct val="100000"/>
              </a:lnSpc>
              <a:spcBef>
                <a:spcPts val="1000"/>
              </a:spcBef>
              <a:buFont typeface="Arial" panose="020B0604020202020204" pitchFamily="34" charset="0"/>
              <a:buNone/>
              <a:defRPr sz="2400" kern="1200">
                <a:solidFill>
                  <a:srgbClr val="000005"/>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D" sz="2000" b="1" dirty="0">
                <a:latin typeface="Aptos Display" panose="020B0004020202020204" pitchFamily="34" charset="0"/>
              </a:rPr>
              <a:t>Trial store 86 vs Control store 155</a:t>
            </a:r>
            <a:endParaRPr lang="en-AU" sz="2000" b="1" dirty="0">
              <a:latin typeface="Aptos Display" panose="020B0004020202020204" pitchFamily="34" charset="0"/>
            </a:endParaRPr>
          </a:p>
        </p:txBody>
      </p:sp>
      <p:sp>
        <p:nvSpPr>
          <p:cNvPr id="8" name="TextBox 7">
            <a:extLst>
              <a:ext uri="{FF2B5EF4-FFF2-40B4-BE49-F238E27FC236}">
                <a16:creationId xmlns:a16="http://schemas.microsoft.com/office/drawing/2014/main" id="{6C0E28C3-8B09-570E-8F03-821D9CA7524D}"/>
              </a:ext>
            </a:extLst>
          </p:cNvPr>
          <p:cNvSpPr txBox="1"/>
          <p:nvPr/>
        </p:nvSpPr>
        <p:spPr>
          <a:xfrm>
            <a:off x="1073304" y="5141791"/>
            <a:ext cx="10939573" cy="338554"/>
          </a:xfrm>
          <a:prstGeom prst="rect">
            <a:avLst/>
          </a:prstGeom>
          <a:noFill/>
          <a:ln>
            <a:solidFill>
              <a:schemeClr val="accent1"/>
            </a:solidFill>
          </a:ln>
        </p:spPr>
        <p:txBody>
          <a:bodyPr wrap="square">
            <a:spAutoFit/>
          </a:bodyPr>
          <a:lstStyle/>
          <a:p>
            <a:r>
              <a:rPr lang="en-US" sz="1600" dirty="0">
                <a:latin typeface="Aptos Display" panose="020B0004020202020204" pitchFamily="34" charset="0"/>
              </a:rPr>
              <a:t>Customers quantity for trial store 86 during the trial period show a significant difference in at least two of the three trial months. </a:t>
            </a:r>
            <a:endParaRPr lang="en-ID" sz="1600" dirty="0">
              <a:latin typeface="Aptos Display" panose="020B0004020202020204" pitchFamily="34" charset="0"/>
            </a:endParaRPr>
          </a:p>
        </p:txBody>
      </p:sp>
    </p:spTree>
    <p:extLst>
      <p:ext uri="{BB962C8B-B14F-4D97-AF65-F5344CB8AC3E}">
        <p14:creationId xmlns:p14="http://schemas.microsoft.com/office/powerpoint/2010/main" val="267634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239337-863B-42AC-9406-AC9628F383DF}"/>
              </a:ext>
            </a:extLst>
          </p:cNvPr>
          <p:cNvPicPr>
            <a:picLocks noChangeAspect="1"/>
          </p:cNvPicPr>
          <p:nvPr/>
        </p:nvPicPr>
        <p:blipFill>
          <a:blip r:embed="rId2"/>
          <a:stretch>
            <a:fillRect/>
          </a:stretch>
        </p:blipFill>
        <p:spPr>
          <a:xfrm>
            <a:off x="12305518" y="0"/>
            <a:ext cx="1993565" cy="2005758"/>
          </a:xfrm>
          <a:prstGeom prst="rect">
            <a:avLst/>
          </a:prstGeom>
        </p:spPr>
      </p:pic>
      <p:pic>
        <p:nvPicPr>
          <p:cNvPr id="8194" name="Picture 2">
            <a:extLst>
              <a:ext uri="{FF2B5EF4-FFF2-40B4-BE49-F238E27FC236}">
                <a16:creationId xmlns:a16="http://schemas.microsoft.com/office/drawing/2014/main" id="{A8114EC6-9FF8-4D21-0F2D-218088C1C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915" y="1242445"/>
            <a:ext cx="5586860" cy="386231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37BD7267-EF10-9D64-A5B6-386E0F75A8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3775" y="1242445"/>
            <a:ext cx="5537272" cy="386231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a:extLst>
              <a:ext uri="{FF2B5EF4-FFF2-40B4-BE49-F238E27FC236}">
                <a16:creationId xmlns:a16="http://schemas.microsoft.com/office/drawing/2014/main" id="{F6D97B84-64EC-D99C-9D36-45E70CE104DC}"/>
              </a:ext>
            </a:extLst>
          </p:cNvPr>
          <p:cNvSpPr txBox="1">
            <a:spLocks/>
          </p:cNvSpPr>
          <p:nvPr/>
        </p:nvSpPr>
        <p:spPr>
          <a:xfrm>
            <a:off x="1213975" y="697908"/>
            <a:ext cx="10479600" cy="824400"/>
          </a:xfrm>
          <a:prstGeom prst="rect">
            <a:avLst/>
          </a:prstGeom>
        </p:spPr>
        <p:txBody>
          <a:bodyPr lIns="0" tIns="0"/>
          <a:lstStyle>
            <a:lvl1pPr marL="0" indent="0" algn="l" defTabSz="914400" rtl="0" eaLnBrk="1" latinLnBrk="0" hangingPunct="1">
              <a:lnSpc>
                <a:spcPct val="100000"/>
              </a:lnSpc>
              <a:spcBef>
                <a:spcPts val="1000"/>
              </a:spcBef>
              <a:buFont typeface="Arial" panose="020B0604020202020204" pitchFamily="34" charset="0"/>
              <a:buNone/>
              <a:defRPr sz="2400" kern="1200">
                <a:solidFill>
                  <a:srgbClr val="000005"/>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D" sz="2000" b="1" dirty="0">
                <a:latin typeface="Aptos Display" panose="020B0004020202020204" pitchFamily="34" charset="0"/>
              </a:rPr>
              <a:t>Trial store 88 vs Control store 237</a:t>
            </a:r>
            <a:endParaRPr lang="en-AU" sz="2000" b="1" dirty="0">
              <a:latin typeface="Aptos Display" panose="020B0004020202020204" pitchFamily="34" charset="0"/>
            </a:endParaRPr>
          </a:p>
        </p:txBody>
      </p:sp>
      <p:sp>
        <p:nvSpPr>
          <p:cNvPr id="8" name="TextBox 7">
            <a:extLst>
              <a:ext uri="{FF2B5EF4-FFF2-40B4-BE49-F238E27FC236}">
                <a16:creationId xmlns:a16="http://schemas.microsoft.com/office/drawing/2014/main" id="{56B84398-C7C3-A012-C02C-4ADF8928146B}"/>
              </a:ext>
            </a:extLst>
          </p:cNvPr>
          <p:cNvSpPr txBox="1"/>
          <p:nvPr/>
        </p:nvSpPr>
        <p:spPr>
          <a:xfrm>
            <a:off x="961792" y="5356910"/>
            <a:ext cx="11029255" cy="584775"/>
          </a:xfrm>
          <a:prstGeom prst="rect">
            <a:avLst/>
          </a:prstGeom>
          <a:noFill/>
          <a:ln>
            <a:solidFill>
              <a:schemeClr val="accent1"/>
            </a:solidFill>
          </a:ln>
        </p:spPr>
        <p:txBody>
          <a:bodyPr wrap="square">
            <a:spAutoFit/>
          </a:bodyPr>
          <a:lstStyle/>
          <a:p>
            <a:r>
              <a:rPr lang="en-US" sz="1600" dirty="0">
                <a:latin typeface="Aptos Display" panose="020B0004020202020204" pitchFamily="34" charset="0"/>
              </a:rPr>
              <a:t>The results show that sales and number of customers the trial in store 88 is significantly different to its control store 237 in the trial period. The trial store performance lies outside the 5% and 95% confidence intervals in the two of the 3 trial months.</a:t>
            </a:r>
            <a:endParaRPr lang="en-ID" sz="1600" dirty="0">
              <a:latin typeface="Aptos Display" panose="020B0004020202020204" pitchFamily="34" charset="0"/>
            </a:endParaRPr>
          </a:p>
        </p:txBody>
      </p:sp>
    </p:spTree>
    <p:extLst>
      <p:ext uri="{BB962C8B-B14F-4D97-AF65-F5344CB8AC3E}">
        <p14:creationId xmlns:p14="http://schemas.microsoft.com/office/powerpoint/2010/main" val="2860422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C9CEB0-8DA3-322C-F1F4-3B20404A121C}"/>
              </a:ext>
            </a:extLst>
          </p:cNvPr>
          <p:cNvSpPr>
            <a:spLocks noGrp="1"/>
          </p:cNvSpPr>
          <p:nvPr>
            <p:ph type="body" sz="quarter" idx="10"/>
          </p:nvPr>
        </p:nvSpPr>
        <p:spPr/>
        <p:txBody>
          <a:bodyPr/>
          <a:lstStyle/>
          <a:p>
            <a:r>
              <a:rPr lang="en-US" sz="2800" dirty="0">
                <a:latin typeface="Bahnschrift Condensed" panose="020B0502040204020203" pitchFamily="34" charset="0"/>
                <a:cs typeface="Mongolian Baiti" panose="03000500000000000000" pitchFamily="66" charset="0"/>
              </a:rPr>
              <a:t>Recommendation :</a:t>
            </a:r>
            <a:endParaRPr lang="en-ID" sz="2800" dirty="0">
              <a:latin typeface="Bahnschrift Condensed" panose="020B0502040204020203" pitchFamily="34" charset="0"/>
              <a:cs typeface="Mongolian Baiti" panose="03000500000000000000" pitchFamily="66" charset="0"/>
            </a:endParaRPr>
          </a:p>
        </p:txBody>
      </p:sp>
      <p:sp>
        <p:nvSpPr>
          <p:cNvPr id="4" name="TextBox 3">
            <a:extLst>
              <a:ext uri="{FF2B5EF4-FFF2-40B4-BE49-F238E27FC236}">
                <a16:creationId xmlns:a16="http://schemas.microsoft.com/office/drawing/2014/main" id="{ABEC68E3-328F-876A-6C4A-8990CB5A9240}"/>
              </a:ext>
            </a:extLst>
          </p:cNvPr>
          <p:cNvSpPr txBox="1"/>
          <p:nvPr/>
        </p:nvSpPr>
        <p:spPr>
          <a:xfrm>
            <a:off x="1196975" y="1164171"/>
            <a:ext cx="10069552" cy="2641749"/>
          </a:xfrm>
          <a:prstGeom prst="rect">
            <a:avLst/>
          </a:prstGeom>
          <a:noFill/>
        </p:spPr>
        <p:txBody>
          <a:bodyPr wrap="square">
            <a:spAutoFit/>
          </a:bodyPr>
          <a:lstStyle/>
          <a:p>
            <a:pPr marL="342900" indent="-342900">
              <a:lnSpc>
                <a:spcPct val="150000"/>
              </a:lnSpc>
              <a:buFont typeface="+mj-lt"/>
              <a:buAutoNum type="arabicPeriod"/>
            </a:pPr>
            <a:r>
              <a:rPr lang="en-US" sz="1400" dirty="0"/>
              <a:t>Transaction increase before </a:t>
            </a:r>
            <a:r>
              <a:rPr lang="en-US" sz="1400" dirty="0" err="1"/>
              <a:t>cristmas</a:t>
            </a:r>
            <a:r>
              <a:rPr lang="en-US" sz="1400" dirty="0"/>
              <a:t> on December. So, it is a good opportunity to increase total sales or promotion at this moment and also stocks should be high in December before the Christmas.</a:t>
            </a:r>
          </a:p>
          <a:p>
            <a:pPr marL="342900" indent="-342900">
              <a:lnSpc>
                <a:spcPct val="150000"/>
              </a:lnSpc>
              <a:buFont typeface="+mj-lt"/>
              <a:buAutoNum type="arabicPeriod"/>
            </a:pPr>
            <a:r>
              <a:rPr lang="en-US" sz="1400" dirty="0"/>
              <a:t>Chips brand Kettle, Smiths, Doritos, and Pringles should be kept in stocks as they are the most sold </a:t>
            </a:r>
          </a:p>
          <a:p>
            <a:pPr marL="342900" indent="-342900">
              <a:lnSpc>
                <a:spcPct val="150000"/>
              </a:lnSpc>
              <a:buFont typeface="+mj-lt"/>
              <a:buAutoNum type="arabicPeriod"/>
            </a:pPr>
            <a:r>
              <a:rPr lang="en-US" sz="1400" dirty="0"/>
              <a:t>Mainstream young singles/couples, retirees are the account for a great share of chips sale so they need much attention</a:t>
            </a:r>
          </a:p>
          <a:p>
            <a:pPr marL="342900" indent="-342900">
              <a:lnSpc>
                <a:spcPct val="150000"/>
              </a:lnSpc>
              <a:buFont typeface="+mj-lt"/>
              <a:buAutoNum type="arabicPeriod"/>
            </a:pPr>
            <a:r>
              <a:rPr lang="en-US" sz="1400" dirty="0"/>
              <a:t>Despite Older Families not having the highest population, they have the highest frequency of purchase, which contributes to their high total sales.so, We can give promotions that encourage them to buy more quantity of chips per purchase. and increase the average unit purchase price per customer </a:t>
            </a:r>
          </a:p>
          <a:p>
            <a:pPr marL="342900" indent="-342900">
              <a:lnSpc>
                <a:spcPct val="150000"/>
              </a:lnSpc>
              <a:buFont typeface="+mj-lt"/>
              <a:buAutoNum type="arabicPeriod"/>
            </a:pPr>
            <a:r>
              <a:rPr lang="en-US" sz="1400" dirty="0"/>
              <a:t>Control stores 233, 155, 237 for trial stores 77, 86, and 88 respectively would be a good choice. </a:t>
            </a:r>
            <a:endParaRPr lang="en-ID" sz="1400" dirty="0"/>
          </a:p>
        </p:txBody>
      </p:sp>
    </p:spTree>
    <p:extLst>
      <p:ext uri="{BB962C8B-B14F-4D97-AF65-F5344CB8AC3E}">
        <p14:creationId xmlns:p14="http://schemas.microsoft.com/office/powerpoint/2010/main" val="2030073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62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1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19D77A-B8A0-4A6B-9682-3967E6998622}"/>
              </a:ext>
            </a:extLst>
          </p:cNvPr>
          <p:cNvSpPr>
            <a:spLocks noGrp="1"/>
          </p:cNvSpPr>
          <p:nvPr>
            <p:ph type="body" sz="quarter" idx="10"/>
          </p:nvPr>
        </p:nvSpPr>
        <p:spPr/>
        <p:txBody>
          <a:bodyPr/>
          <a:lstStyle/>
          <a:p>
            <a:r>
              <a:rPr lang="en-AU" dirty="0"/>
              <a:t>Executive summary</a:t>
            </a:r>
          </a:p>
        </p:txBody>
      </p:sp>
      <p:sp>
        <p:nvSpPr>
          <p:cNvPr id="3" name="Oval 2">
            <a:extLst>
              <a:ext uri="{FF2B5EF4-FFF2-40B4-BE49-F238E27FC236}">
                <a16:creationId xmlns:a16="http://schemas.microsoft.com/office/drawing/2014/main" id="{FE834D79-C5FB-44EF-9EA0-68006A9AFE55}"/>
              </a:ext>
            </a:extLst>
          </p:cNvPr>
          <p:cNvSpPr/>
          <p:nvPr/>
        </p:nvSpPr>
        <p:spPr>
          <a:xfrm>
            <a:off x="1196975" y="1405855"/>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dirty="0">
                <a:solidFill>
                  <a:srgbClr val="000000"/>
                </a:solidFill>
                <a:latin typeface="Roboto Light" panose="02000000000000000000" pitchFamily="2" charset="0"/>
                <a:ea typeface="Roboto Light" panose="02000000000000000000" pitchFamily="2" charset="0"/>
              </a:rPr>
              <a:t>01</a:t>
            </a:r>
          </a:p>
        </p:txBody>
      </p:sp>
      <p:sp>
        <p:nvSpPr>
          <p:cNvPr id="4" name="Oval 3">
            <a:extLst>
              <a:ext uri="{FF2B5EF4-FFF2-40B4-BE49-F238E27FC236}">
                <a16:creationId xmlns:a16="http://schemas.microsoft.com/office/drawing/2014/main" id="{6119FD76-5291-4DCE-ABA7-CB4071977446}"/>
              </a:ext>
            </a:extLst>
          </p:cNvPr>
          <p:cNvSpPr/>
          <p:nvPr/>
        </p:nvSpPr>
        <p:spPr>
          <a:xfrm>
            <a:off x="1196975" y="3861488"/>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a:solidFill>
                  <a:srgbClr val="000000"/>
                </a:solidFill>
                <a:latin typeface="Roboto Light" panose="02000000000000000000" pitchFamily="2" charset="0"/>
                <a:ea typeface="Roboto Light" panose="02000000000000000000" pitchFamily="2" charset="0"/>
              </a:rPr>
              <a:t>02</a:t>
            </a:r>
            <a:endParaRPr lang="en-AU" dirty="0" err="1">
              <a:solidFill>
                <a:srgbClr val="000000"/>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736F57D6-777D-47CD-9A7C-C2F9BFD0AD6D}"/>
              </a:ext>
            </a:extLst>
          </p:cNvPr>
          <p:cNvSpPr txBox="1"/>
          <p:nvPr/>
        </p:nvSpPr>
        <p:spPr>
          <a:xfrm>
            <a:off x="1935586" y="1420598"/>
            <a:ext cx="1896185" cy="1718741"/>
          </a:xfrm>
          <a:prstGeom prst="rect">
            <a:avLst/>
          </a:prstGeom>
          <a:noFill/>
        </p:spPr>
        <p:txBody>
          <a:bodyPr wrap="square" lIns="0" tIns="0" rIns="0" bIns="0" rtlCol="0" anchor="t">
            <a:noAutofit/>
          </a:bodyPr>
          <a:lstStyle/>
          <a:p>
            <a:pPr algn="l"/>
            <a:r>
              <a:rPr lang="en-AU" sz="1400" b="1" dirty="0">
                <a:latin typeface="Roboto" panose="02000000000000000000" pitchFamily="2" charset="0"/>
                <a:ea typeface="Roboto" panose="02000000000000000000" pitchFamily="2" charset="0"/>
                <a:cs typeface="Roboto" panose="02000000000000000000" pitchFamily="2" charset="0"/>
              </a:rPr>
              <a:t>Task 1</a:t>
            </a:r>
          </a:p>
        </p:txBody>
      </p:sp>
      <p:sp>
        <p:nvSpPr>
          <p:cNvPr id="6" name="TextBox 5">
            <a:extLst>
              <a:ext uri="{FF2B5EF4-FFF2-40B4-BE49-F238E27FC236}">
                <a16:creationId xmlns:a16="http://schemas.microsoft.com/office/drawing/2014/main" id="{137F3905-5F88-4AD8-B8BF-328D7125D24F}"/>
              </a:ext>
            </a:extLst>
          </p:cNvPr>
          <p:cNvSpPr txBox="1"/>
          <p:nvPr/>
        </p:nvSpPr>
        <p:spPr>
          <a:xfrm>
            <a:off x="1935586" y="3861488"/>
            <a:ext cx="1896185" cy="1718741"/>
          </a:xfrm>
          <a:prstGeom prst="rect">
            <a:avLst/>
          </a:prstGeom>
          <a:noFill/>
        </p:spPr>
        <p:txBody>
          <a:bodyPr wrap="square" lIns="0" tIns="0" rIns="0" bIns="0" rtlCol="0" anchor="t">
            <a:noAutofit/>
          </a:bodyPr>
          <a:lstStyle/>
          <a:p>
            <a:pPr algn="l"/>
            <a:r>
              <a:rPr lang="en-AU" sz="1400" b="1" dirty="0">
                <a:latin typeface="Roboto" panose="02000000000000000000" pitchFamily="2" charset="0"/>
                <a:ea typeface="Roboto" panose="02000000000000000000" pitchFamily="2" charset="0"/>
                <a:cs typeface="Roboto" panose="02000000000000000000" pitchFamily="2" charset="0"/>
              </a:rPr>
              <a:t>Task 2</a:t>
            </a:r>
          </a:p>
        </p:txBody>
      </p:sp>
      <p:sp>
        <p:nvSpPr>
          <p:cNvPr id="9" name="TextBox 8">
            <a:extLst>
              <a:ext uri="{FF2B5EF4-FFF2-40B4-BE49-F238E27FC236}">
                <a16:creationId xmlns:a16="http://schemas.microsoft.com/office/drawing/2014/main" id="{FF9D96EA-4B80-4F92-A071-B09915E427CE}"/>
              </a:ext>
            </a:extLst>
          </p:cNvPr>
          <p:cNvSpPr txBox="1"/>
          <p:nvPr/>
        </p:nvSpPr>
        <p:spPr>
          <a:xfrm>
            <a:off x="3909829" y="3846916"/>
            <a:ext cx="7580989" cy="1718742"/>
          </a:xfrm>
          <a:prstGeom prst="rect">
            <a:avLst/>
          </a:prstGeom>
          <a:noFill/>
        </p:spPr>
        <p:txBody>
          <a:bodyPr wrap="square" lIns="0" tIns="0" rIns="0" bIns="0" rtlCol="0" anchor="t">
            <a:noAutofit/>
          </a:bodyPr>
          <a:lstStyle/>
          <a:p>
            <a:pPr marL="171450" indent="-171450">
              <a:buFont typeface="Arial" panose="020B0604020202020204" pitchFamily="34" charset="0"/>
              <a:buChar char="•"/>
            </a:pPr>
            <a:r>
              <a:rPr lang="en-US" sz="1050" dirty="0">
                <a:latin typeface="+mj-lt"/>
              </a:rPr>
              <a:t>One control store was selected for each trial store and the values of metrics were compared in trial and pre trial period. </a:t>
            </a:r>
          </a:p>
          <a:p>
            <a:pPr marL="171450" indent="-171450">
              <a:buFont typeface="Arial" panose="020B0604020202020204" pitchFamily="34" charset="0"/>
              <a:buChar char="•"/>
            </a:pPr>
            <a:endParaRPr lang="en-US" sz="1050" dirty="0">
              <a:latin typeface="+mj-lt"/>
              <a:ea typeface="Roboto Light" panose="02000000000000000000" pitchFamily="2" charset="0"/>
            </a:endParaRPr>
          </a:p>
          <a:p>
            <a:pPr marL="171450" indent="-171450">
              <a:buFont typeface="Arial" panose="020B0604020202020204" pitchFamily="34" charset="0"/>
              <a:buChar char="•"/>
            </a:pPr>
            <a:r>
              <a:rPr lang="en-US" sz="1050" i="0" dirty="0">
                <a:solidFill>
                  <a:srgbClr val="000000"/>
                </a:solidFill>
                <a:effectLst/>
                <a:latin typeface="+mj-lt"/>
              </a:rPr>
              <a:t>The results for trial stores 77 and 88 during the trial period show a significant difference in at least two of the three trial months but this is not the case for trial store 86. </a:t>
            </a:r>
            <a:endParaRPr lang="en-AU" sz="1050" dirty="0">
              <a:latin typeface="+mj-lt"/>
              <a:ea typeface="Roboto Light" panose="02000000000000000000" pitchFamily="2" charset="0"/>
            </a:endParaRPr>
          </a:p>
          <a:p>
            <a:pPr>
              <a:lnSpc>
                <a:spcPct val="150000"/>
              </a:lnSpc>
            </a:pPr>
            <a:endParaRPr lang="en-AU" sz="1200" dirty="0">
              <a:latin typeface="+mj-lt"/>
              <a:ea typeface="Roboto Light" panose="02000000000000000000" pitchFamily="2" charset="0"/>
            </a:endParaRPr>
          </a:p>
        </p:txBody>
      </p:sp>
      <p:sp>
        <p:nvSpPr>
          <p:cNvPr id="10" name="TextBox 9">
            <a:extLst>
              <a:ext uri="{FF2B5EF4-FFF2-40B4-BE49-F238E27FC236}">
                <a16:creationId xmlns:a16="http://schemas.microsoft.com/office/drawing/2014/main" id="{63FC28AD-EB2F-DD76-7AC3-3AD4E8ED2A8D}"/>
              </a:ext>
            </a:extLst>
          </p:cNvPr>
          <p:cNvSpPr txBox="1"/>
          <p:nvPr/>
        </p:nvSpPr>
        <p:spPr>
          <a:xfrm>
            <a:off x="3831771" y="1277771"/>
            <a:ext cx="7256641" cy="2004395"/>
          </a:xfrm>
          <a:prstGeom prst="rect">
            <a:avLst/>
          </a:prstGeom>
          <a:noFill/>
        </p:spPr>
        <p:txBody>
          <a:bodyPr wrap="square">
            <a:spAutoFit/>
          </a:bodyPr>
          <a:lstStyle/>
          <a:p>
            <a:pPr marL="342900" indent="-342900" algn="l">
              <a:lnSpc>
                <a:spcPct val="150000"/>
              </a:lnSpc>
              <a:buFont typeface="Arial" panose="020B0604020202020204" pitchFamily="34" charset="0"/>
              <a:buChar char="•"/>
            </a:pPr>
            <a:r>
              <a:rPr lang="en-US" sz="1050" b="0" i="0" dirty="0">
                <a:solidFill>
                  <a:srgbClr val="212121"/>
                </a:solidFill>
                <a:effectLst/>
                <a:latin typeface="+mj-lt"/>
              </a:rPr>
              <a:t>Generally, Sales increase significantly in December before </a:t>
            </a:r>
            <a:r>
              <a:rPr lang="en-US" sz="1050" b="0" i="0" dirty="0" err="1">
                <a:solidFill>
                  <a:srgbClr val="212121"/>
                </a:solidFill>
                <a:effectLst/>
                <a:latin typeface="+mj-lt"/>
              </a:rPr>
              <a:t>Cristmas</a:t>
            </a:r>
            <a:r>
              <a:rPr lang="en-US" sz="1050" b="0" i="0" dirty="0">
                <a:solidFill>
                  <a:srgbClr val="212121"/>
                </a:solidFill>
                <a:effectLst/>
                <a:latin typeface="+mj-lt"/>
              </a:rPr>
              <a:t> day on 25th December</a:t>
            </a:r>
          </a:p>
          <a:p>
            <a:pPr marL="342900" indent="-342900" algn="l">
              <a:lnSpc>
                <a:spcPct val="150000"/>
              </a:lnSpc>
              <a:buFont typeface="Arial" panose="020B0604020202020204" pitchFamily="34" charset="0"/>
              <a:buChar char="•"/>
            </a:pPr>
            <a:r>
              <a:rPr lang="en-US" sz="1050" b="0" i="0" dirty="0">
                <a:solidFill>
                  <a:srgbClr val="212121"/>
                </a:solidFill>
                <a:effectLst/>
                <a:latin typeface="+mj-lt"/>
              </a:rPr>
              <a:t>Top 3 highest sales:  Budget - Older </a:t>
            </a:r>
            <a:r>
              <a:rPr lang="en-US" sz="1050" b="0" i="0" dirty="0" err="1">
                <a:solidFill>
                  <a:srgbClr val="212121"/>
                </a:solidFill>
                <a:effectLst/>
                <a:latin typeface="+mj-lt"/>
              </a:rPr>
              <a:t>Familes</a:t>
            </a:r>
            <a:r>
              <a:rPr lang="en-US" sz="1050" dirty="0">
                <a:solidFill>
                  <a:srgbClr val="212121"/>
                </a:solidFill>
                <a:latin typeface="+mj-lt"/>
              </a:rPr>
              <a:t>, </a:t>
            </a:r>
            <a:r>
              <a:rPr lang="en-US" sz="1050" b="0" i="0" dirty="0">
                <a:solidFill>
                  <a:srgbClr val="212121"/>
                </a:solidFill>
                <a:effectLst/>
                <a:latin typeface="+mj-lt"/>
              </a:rPr>
              <a:t>Mainstream - Young Singles/Couples, Mainstream - Retirees</a:t>
            </a:r>
          </a:p>
          <a:p>
            <a:pPr marL="342900" indent="-342900" algn="l">
              <a:lnSpc>
                <a:spcPct val="150000"/>
              </a:lnSpc>
              <a:buFont typeface="Arial" panose="020B0604020202020204" pitchFamily="34" charset="0"/>
              <a:buChar char="•"/>
            </a:pPr>
            <a:r>
              <a:rPr lang="en-US" sz="1050" b="0" i="0" dirty="0">
                <a:solidFill>
                  <a:srgbClr val="212121"/>
                </a:solidFill>
                <a:effectLst/>
                <a:latin typeface="+mj-lt"/>
              </a:rPr>
              <a:t>We found that high spend for (Mainstream - Young Singles/Couples) and (Mainstream - Retirees) are mainly due to the fact that there are more customers in these segment compared to others buyers.</a:t>
            </a:r>
          </a:p>
          <a:p>
            <a:pPr marL="342900" indent="-342900" algn="l">
              <a:lnSpc>
                <a:spcPct val="150000"/>
              </a:lnSpc>
              <a:buFont typeface="Arial" panose="020B0604020202020204" pitchFamily="34" charset="0"/>
              <a:buChar char="•"/>
            </a:pPr>
            <a:r>
              <a:rPr lang="en-US" sz="1050" b="0" i="0" dirty="0">
                <a:solidFill>
                  <a:srgbClr val="212121"/>
                </a:solidFill>
                <a:effectLst/>
                <a:latin typeface="+mj-lt"/>
              </a:rPr>
              <a:t>Despite Older families not having highest customers, but they have the highest average units of purchase for each segment, which contributes to their high total sales.</a:t>
            </a:r>
          </a:p>
          <a:p>
            <a:pPr marL="342900" indent="-342900" algn="l">
              <a:lnSpc>
                <a:spcPct val="150000"/>
              </a:lnSpc>
              <a:buFont typeface="Arial" panose="020B0604020202020204" pitchFamily="34" charset="0"/>
              <a:buChar char="•"/>
            </a:pPr>
            <a:r>
              <a:rPr lang="en-US" sz="1050" b="0" i="0" dirty="0">
                <a:solidFill>
                  <a:srgbClr val="212121"/>
                </a:solidFill>
                <a:effectLst/>
                <a:latin typeface="+mj-lt"/>
              </a:rPr>
              <a:t>in general for all segments, brand chips kettle has the most frequently purchased brand and burger is the lowest.</a:t>
            </a:r>
          </a:p>
          <a:p>
            <a:pPr marL="342900" indent="-342900" algn="l">
              <a:lnSpc>
                <a:spcPct val="150000"/>
              </a:lnSpc>
              <a:buFont typeface="Arial" panose="020B0604020202020204" pitchFamily="34" charset="0"/>
              <a:buChar char="•"/>
            </a:pPr>
            <a:r>
              <a:rPr lang="en-US" sz="1050" b="0" i="0" dirty="0">
                <a:solidFill>
                  <a:srgbClr val="212121"/>
                </a:solidFill>
                <a:effectLst/>
                <a:latin typeface="+mj-lt"/>
              </a:rPr>
              <a:t>most frequent chips size purchased is 175g pack size.</a:t>
            </a:r>
          </a:p>
        </p:txBody>
      </p:sp>
    </p:spTree>
    <p:extLst>
      <p:ext uri="{BB962C8B-B14F-4D97-AF65-F5344CB8AC3E}">
        <p14:creationId xmlns:p14="http://schemas.microsoft.com/office/powerpoint/2010/main" val="117354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p:txBody>
          <a:bodyPr/>
          <a:lstStyle/>
          <a:p>
            <a:r>
              <a:rPr lang="en-AU" dirty="0"/>
              <a:t>01</a:t>
            </a:r>
          </a:p>
        </p:txBody>
      </p:sp>
      <p:sp>
        <p:nvSpPr>
          <p:cNvPr id="4" name="Text Placeholder 3">
            <a:extLst>
              <a:ext uri="{FF2B5EF4-FFF2-40B4-BE49-F238E27FC236}">
                <a16:creationId xmlns:a16="http://schemas.microsoft.com/office/drawing/2014/main" id="{64B546C5-F3D3-4F8C-85D4-8EBF7F09F047}"/>
              </a:ext>
            </a:extLst>
          </p:cNvPr>
          <p:cNvSpPr>
            <a:spLocks noGrp="1"/>
          </p:cNvSpPr>
          <p:nvPr>
            <p:ph type="body" idx="1"/>
          </p:nvPr>
        </p:nvSpPr>
        <p:spPr/>
        <p:txBody>
          <a:bodyPr/>
          <a:lstStyle/>
          <a:p>
            <a:r>
              <a:rPr lang="en-AU" dirty="0"/>
              <a:t>Customer Analysis</a:t>
            </a:r>
          </a:p>
        </p:txBody>
      </p:sp>
    </p:spTree>
    <p:extLst>
      <p:ext uri="{BB962C8B-B14F-4D97-AF65-F5344CB8AC3E}">
        <p14:creationId xmlns:p14="http://schemas.microsoft.com/office/powerpoint/2010/main" val="117606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196975" y="453370"/>
            <a:ext cx="10402126" cy="836339"/>
          </a:xfrm>
        </p:spPr>
        <p:txBody>
          <a:bodyPr/>
          <a:lstStyle/>
          <a:p>
            <a:r>
              <a:rPr lang="en-US" sz="2000" dirty="0">
                <a:latin typeface="Bahnschrift Condensed" panose="020B0502040204020203" pitchFamily="34" charset="0"/>
              </a:rPr>
              <a:t>Sales increased steadily closer to Christmas and return again to early December sales level during New Year Eve. There is no transaction on December 25 due to most retail stores are closed during Christmas.</a:t>
            </a:r>
            <a:endParaRPr lang="en-AU" sz="2000" dirty="0">
              <a:latin typeface="Bahnschrift Condensed" panose="020B0502040204020203" pitchFamily="34" charset="0"/>
            </a:endParaRPr>
          </a:p>
        </p:txBody>
      </p:sp>
      <p:pic>
        <p:nvPicPr>
          <p:cNvPr id="10" name="Picture 9">
            <a:extLst>
              <a:ext uri="{FF2B5EF4-FFF2-40B4-BE49-F238E27FC236}">
                <a16:creationId xmlns:a16="http://schemas.microsoft.com/office/drawing/2014/main" id="{24EC22A1-04A8-4C1E-B24F-AD7AA2EA4F2E}"/>
              </a:ext>
            </a:extLst>
          </p:cNvPr>
          <p:cNvPicPr>
            <a:picLocks noChangeAspect="1"/>
          </p:cNvPicPr>
          <p:nvPr/>
        </p:nvPicPr>
        <p:blipFill>
          <a:blip r:embed="rId2"/>
          <a:stretch>
            <a:fillRect/>
          </a:stretch>
        </p:blipFill>
        <p:spPr>
          <a:xfrm>
            <a:off x="12316275" y="0"/>
            <a:ext cx="1993565" cy="1639966"/>
          </a:xfrm>
          <a:prstGeom prst="rect">
            <a:avLst/>
          </a:prstGeom>
        </p:spPr>
      </p:pic>
      <p:pic>
        <p:nvPicPr>
          <p:cNvPr id="1026" name="Picture 2">
            <a:extLst>
              <a:ext uri="{FF2B5EF4-FFF2-40B4-BE49-F238E27FC236}">
                <a16:creationId xmlns:a16="http://schemas.microsoft.com/office/drawing/2014/main" id="{335C74E8-4001-F741-9F4B-819E08DC77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064" y="1626496"/>
            <a:ext cx="9104236" cy="447678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ctor: Elbow 2">
            <a:extLst>
              <a:ext uri="{FF2B5EF4-FFF2-40B4-BE49-F238E27FC236}">
                <a16:creationId xmlns:a16="http://schemas.microsoft.com/office/drawing/2014/main" id="{BDA7E942-E479-715A-FC5A-50F44EEA84DB}"/>
              </a:ext>
            </a:extLst>
          </p:cNvPr>
          <p:cNvCxnSpPr>
            <a:cxnSpLocks/>
          </p:cNvCxnSpPr>
          <p:nvPr/>
        </p:nvCxnSpPr>
        <p:spPr>
          <a:xfrm rot="10800000">
            <a:off x="6919415" y="5104263"/>
            <a:ext cx="1596790" cy="464026"/>
          </a:xfrm>
          <a:prstGeom prst="bentConnector3">
            <a:avLst>
              <a:gd name="adj1" fmla="val 98718"/>
            </a:avLst>
          </a:prstGeom>
          <a:ln w="6350">
            <a:solidFill>
              <a:srgbClr val="00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5" name="Flowchart: Connector 14">
            <a:extLst>
              <a:ext uri="{FF2B5EF4-FFF2-40B4-BE49-F238E27FC236}">
                <a16:creationId xmlns:a16="http://schemas.microsoft.com/office/drawing/2014/main" id="{6060989A-B592-7C15-5409-51705054FCC4}"/>
              </a:ext>
            </a:extLst>
          </p:cNvPr>
          <p:cNvSpPr/>
          <p:nvPr/>
        </p:nvSpPr>
        <p:spPr>
          <a:xfrm>
            <a:off x="6919415" y="5070143"/>
            <a:ext cx="68239" cy="68239"/>
          </a:xfrm>
          <a:prstGeom prst="flowChartConnector">
            <a:avLst/>
          </a:prstGeom>
          <a:solidFill>
            <a:srgbClr val="00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400" dirty="0" err="1">
              <a:solidFill>
                <a:srgbClr val="000005"/>
              </a:solidFill>
              <a:latin typeface="Roboto Light" panose="02000000000000000000" pitchFamily="2" charset="0"/>
              <a:ea typeface="Roboto Light" panose="02000000000000000000" pitchFamily="2" charset="0"/>
            </a:endParaRPr>
          </a:p>
        </p:txBody>
      </p:sp>
      <p:sp>
        <p:nvSpPr>
          <p:cNvPr id="17" name="TextBox 16">
            <a:extLst>
              <a:ext uri="{FF2B5EF4-FFF2-40B4-BE49-F238E27FC236}">
                <a16:creationId xmlns:a16="http://schemas.microsoft.com/office/drawing/2014/main" id="{3100AEA1-84C4-6982-9989-D700FB6CC7AF}"/>
              </a:ext>
            </a:extLst>
          </p:cNvPr>
          <p:cNvSpPr txBox="1"/>
          <p:nvPr/>
        </p:nvSpPr>
        <p:spPr>
          <a:xfrm>
            <a:off x="6205182" y="4061392"/>
            <a:ext cx="1988815" cy="861774"/>
          </a:xfrm>
          <a:prstGeom prst="rect">
            <a:avLst/>
          </a:prstGeom>
          <a:noFill/>
        </p:spPr>
        <p:txBody>
          <a:bodyPr wrap="square">
            <a:spAutoFit/>
          </a:bodyPr>
          <a:lstStyle/>
          <a:p>
            <a:r>
              <a:rPr lang="en-US" sz="1000" dirty="0"/>
              <a:t>The total number of transactions in the week including Christmas was negatively affected by public holiday store closures</a:t>
            </a:r>
            <a:endParaRPr lang="en-ID" sz="1000" dirty="0"/>
          </a:p>
        </p:txBody>
      </p:sp>
    </p:spTree>
    <p:extLst>
      <p:ext uri="{BB962C8B-B14F-4D97-AF65-F5344CB8AC3E}">
        <p14:creationId xmlns:p14="http://schemas.microsoft.com/office/powerpoint/2010/main" val="214332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032852" y="159039"/>
            <a:ext cx="9775825" cy="996011"/>
          </a:xfrm>
        </p:spPr>
        <p:txBody>
          <a:bodyPr/>
          <a:lstStyle/>
          <a:p>
            <a:r>
              <a:rPr lang="en-US" sz="2000" dirty="0">
                <a:latin typeface="Bahnschrift Condensed" panose="020B0502040204020203" pitchFamily="34" charset="0"/>
              </a:rPr>
              <a:t>Sales mainly came from </a:t>
            </a:r>
            <a:r>
              <a:rPr lang="en-US" sz="2000" u="sng" dirty="0">
                <a:latin typeface="Bahnschrift Condensed" panose="020B0502040204020203" pitchFamily="34" charset="0"/>
              </a:rPr>
              <a:t>Budget - older families</a:t>
            </a:r>
            <a:r>
              <a:rPr lang="en-US" sz="2000" dirty="0">
                <a:latin typeface="Bahnschrift Condensed" panose="020B0502040204020203" pitchFamily="34" charset="0"/>
              </a:rPr>
              <a:t>, </a:t>
            </a:r>
            <a:r>
              <a:rPr lang="en-US" sz="2000" u="sng" dirty="0">
                <a:latin typeface="Bahnschrift Condensed" panose="020B0502040204020203" pitchFamily="34" charset="0"/>
              </a:rPr>
              <a:t>Mainstream – young singles/couples</a:t>
            </a:r>
            <a:r>
              <a:rPr lang="en-US" sz="2000" dirty="0">
                <a:latin typeface="Bahnschrift Condensed" panose="020B0502040204020203" pitchFamily="34" charset="0"/>
              </a:rPr>
              <a:t>, and </a:t>
            </a:r>
            <a:r>
              <a:rPr lang="en-US" sz="2000" u="sng" dirty="0">
                <a:latin typeface="Bahnschrift Condensed" panose="020B0502040204020203" pitchFamily="34" charset="0"/>
              </a:rPr>
              <a:t>Mainstream – retirees.</a:t>
            </a:r>
            <a:endParaRPr lang="en-AU" sz="2000" u="sng" dirty="0">
              <a:latin typeface="Bahnschrift Condensed" panose="020B0502040204020203" pitchFamily="34" charset="0"/>
            </a:endParaRPr>
          </a:p>
        </p:txBody>
      </p:sp>
      <p:grpSp>
        <p:nvGrpSpPr>
          <p:cNvPr id="3" name="Group 2">
            <a:extLst>
              <a:ext uri="{FF2B5EF4-FFF2-40B4-BE49-F238E27FC236}">
                <a16:creationId xmlns:a16="http://schemas.microsoft.com/office/drawing/2014/main" id="{C64A4D7E-5CE1-40B1-A3A1-7099B09FC741}"/>
              </a:ext>
            </a:extLst>
          </p:cNvPr>
          <p:cNvGrpSpPr/>
          <p:nvPr/>
        </p:nvGrpSpPr>
        <p:grpSpPr>
          <a:xfrm>
            <a:off x="12294760" y="-281940"/>
            <a:ext cx="1536700" cy="601980"/>
            <a:chOff x="12294760" y="-281940"/>
            <a:chExt cx="1536700" cy="601980"/>
          </a:xfrm>
        </p:grpSpPr>
        <p:grpSp>
          <p:nvGrpSpPr>
            <p:cNvPr id="7" name="Group 6">
              <a:extLst>
                <a:ext uri="{FF2B5EF4-FFF2-40B4-BE49-F238E27FC236}">
                  <a16:creationId xmlns:a16="http://schemas.microsoft.com/office/drawing/2014/main" id="{5ABE3127-33CB-42CF-A27A-EC6C1ECB12E5}"/>
                </a:ext>
              </a:extLst>
            </p:cNvPr>
            <p:cNvGrpSpPr>
              <a:grpSpLocks noChangeAspect="1"/>
            </p:cNvGrpSpPr>
            <p:nvPr/>
          </p:nvGrpSpPr>
          <p:grpSpPr bwMode="auto">
            <a:xfrm>
              <a:off x="12294760" y="0"/>
              <a:ext cx="356123" cy="320040"/>
              <a:chOff x="2932" y="1344"/>
              <a:chExt cx="1816" cy="1632"/>
            </a:xfrm>
            <a:solidFill>
              <a:srgbClr val="C7C5C4"/>
            </a:solidFill>
          </p:grpSpPr>
          <p:sp>
            <p:nvSpPr>
              <p:cNvPr id="8" name="Freeform 5">
                <a:extLst>
                  <a:ext uri="{FF2B5EF4-FFF2-40B4-BE49-F238E27FC236}">
                    <a16:creationId xmlns:a16="http://schemas.microsoft.com/office/drawing/2014/main" id="{76C834A1-3C8D-4F0B-9DC2-B47995918C84}"/>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sp>
            <p:nvSpPr>
              <p:cNvPr id="9" name="Freeform 6">
                <a:extLst>
                  <a:ext uri="{FF2B5EF4-FFF2-40B4-BE49-F238E27FC236}">
                    <a16:creationId xmlns:a16="http://schemas.microsoft.com/office/drawing/2014/main" id="{D6468F9D-0AD4-4007-AC37-4F15C9D8A8EC}"/>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grpSp>
        <p:sp>
          <p:nvSpPr>
            <p:cNvPr id="10" name="TextBox 9">
              <a:extLst>
                <a:ext uri="{FF2B5EF4-FFF2-40B4-BE49-F238E27FC236}">
                  <a16:creationId xmlns:a16="http://schemas.microsoft.com/office/drawing/2014/main" id="{FA4B0528-07DD-4828-80A1-38D6807189A0}"/>
                </a:ext>
              </a:extLst>
            </p:cNvPr>
            <p:cNvSpPr txBox="1"/>
            <p:nvPr/>
          </p:nvSpPr>
          <p:spPr>
            <a:xfrm>
              <a:off x="12294760" y="-281940"/>
              <a:ext cx="1536700" cy="318079"/>
            </a:xfrm>
            <a:prstGeom prst="rect">
              <a:avLst/>
            </a:prstGeom>
            <a:noFill/>
          </p:spPr>
          <p:txBody>
            <a:bodyPr wrap="square" lIns="0" tIns="0" rIns="0" bIns="0" rtlCol="0" anchor="t">
              <a:noAutofit/>
            </a:bodyPr>
            <a:lstStyle/>
            <a:p>
              <a:pPr algn="l"/>
              <a:r>
                <a:rPr lang="en-AU" sz="1200" dirty="0">
                  <a:solidFill>
                    <a:srgbClr val="EF6347"/>
                  </a:solidFill>
                  <a:latin typeface="Roboto Light" panose="02000000000000000000" pitchFamily="2" charset="0"/>
                  <a:ea typeface="Roboto Light" panose="02000000000000000000" pitchFamily="2" charset="0"/>
                </a:rPr>
                <a:t>Editable (delete this)</a:t>
              </a:r>
            </a:p>
          </p:txBody>
        </p:sp>
      </p:grpSp>
      <p:pic>
        <p:nvPicPr>
          <p:cNvPr id="2" name="Picture 1">
            <a:extLst>
              <a:ext uri="{FF2B5EF4-FFF2-40B4-BE49-F238E27FC236}">
                <a16:creationId xmlns:a16="http://schemas.microsoft.com/office/drawing/2014/main" id="{6F60F370-EAE9-40DE-8EF3-35656B5314C6}"/>
              </a:ext>
            </a:extLst>
          </p:cNvPr>
          <p:cNvPicPr>
            <a:picLocks noChangeAspect="1"/>
          </p:cNvPicPr>
          <p:nvPr/>
        </p:nvPicPr>
        <p:blipFill>
          <a:blip r:embed="rId2"/>
          <a:stretch>
            <a:fillRect/>
          </a:stretch>
        </p:blipFill>
        <p:spPr>
          <a:xfrm>
            <a:off x="12294760" y="0"/>
            <a:ext cx="1993565" cy="1639966"/>
          </a:xfrm>
          <a:prstGeom prst="rect">
            <a:avLst/>
          </a:prstGeom>
        </p:spPr>
      </p:pic>
      <p:pic>
        <p:nvPicPr>
          <p:cNvPr id="3078" name="Picture 6">
            <a:extLst>
              <a:ext uri="{FF2B5EF4-FFF2-40B4-BE49-F238E27FC236}">
                <a16:creationId xmlns:a16="http://schemas.microsoft.com/office/drawing/2014/main" id="{FFC2B7E3-7B91-7709-5901-DC70402DF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0423" y="657044"/>
            <a:ext cx="6614453" cy="5899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75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032852" y="159039"/>
            <a:ext cx="9775825" cy="996011"/>
          </a:xfrm>
        </p:spPr>
        <p:txBody>
          <a:bodyPr/>
          <a:lstStyle/>
          <a:p>
            <a:r>
              <a:rPr lang="en-US" sz="2000" dirty="0">
                <a:latin typeface="Bahnschrift Condensed" panose="020B0502040204020203" pitchFamily="34" charset="0"/>
              </a:rPr>
              <a:t>In total, older customers buy more than younger customers</a:t>
            </a:r>
            <a:r>
              <a:rPr lang="en-AU" sz="2000" dirty="0">
                <a:latin typeface="Bahnschrift Condensed" panose="020B0502040204020203" pitchFamily="34" charset="0"/>
              </a:rPr>
              <a:t> </a:t>
            </a:r>
          </a:p>
        </p:txBody>
      </p:sp>
      <p:grpSp>
        <p:nvGrpSpPr>
          <p:cNvPr id="3" name="Group 2">
            <a:extLst>
              <a:ext uri="{FF2B5EF4-FFF2-40B4-BE49-F238E27FC236}">
                <a16:creationId xmlns:a16="http://schemas.microsoft.com/office/drawing/2014/main" id="{C64A4D7E-5CE1-40B1-A3A1-7099B09FC741}"/>
              </a:ext>
            </a:extLst>
          </p:cNvPr>
          <p:cNvGrpSpPr/>
          <p:nvPr/>
        </p:nvGrpSpPr>
        <p:grpSpPr>
          <a:xfrm>
            <a:off x="12294760" y="-281940"/>
            <a:ext cx="1536700" cy="601980"/>
            <a:chOff x="12294760" y="-281940"/>
            <a:chExt cx="1536700" cy="601980"/>
          </a:xfrm>
        </p:grpSpPr>
        <p:grpSp>
          <p:nvGrpSpPr>
            <p:cNvPr id="7" name="Group 6">
              <a:extLst>
                <a:ext uri="{FF2B5EF4-FFF2-40B4-BE49-F238E27FC236}">
                  <a16:creationId xmlns:a16="http://schemas.microsoft.com/office/drawing/2014/main" id="{5ABE3127-33CB-42CF-A27A-EC6C1ECB12E5}"/>
                </a:ext>
              </a:extLst>
            </p:cNvPr>
            <p:cNvGrpSpPr>
              <a:grpSpLocks noChangeAspect="1"/>
            </p:cNvGrpSpPr>
            <p:nvPr/>
          </p:nvGrpSpPr>
          <p:grpSpPr bwMode="auto">
            <a:xfrm>
              <a:off x="12294760" y="0"/>
              <a:ext cx="356123" cy="320040"/>
              <a:chOff x="2932" y="1344"/>
              <a:chExt cx="1816" cy="1632"/>
            </a:xfrm>
            <a:solidFill>
              <a:srgbClr val="C7C5C4"/>
            </a:solidFill>
          </p:grpSpPr>
          <p:sp>
            <p:nvSpPr>
              <p:cNvPr id="8" name="Freeform 5">
                <a:extLst>
                  <a:ext uri="{FF2B5EF4-FFF2-40B4-BE49-F238E27FC236}">
                    <a16:creationId xmlns:a16="http://schemas.microsoft.com/office/drawing/2014/main" id="{76C834A1-3C8D-4F0B-9DC2-B47995918C84}"/>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sp>
            <p:nvSpPr>
              <p:cNvPr id="9" name="Freeform 6">
                <a:extLst>
                  <a:ext uri="{FF2B5EF4-FFF2-40B4-BE49-F238E27FC236}">
                    <a16:creationId xmlns:a16="http://schemas.microsoft.com/office/drawing/2014/main" id="{D6468F9D-0AD4-4007-AC37-4F15C9D8A8EC}"/>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grpSp>
        <p:sp>
          <p:nvSpPr>
            <p:cNvPr id="10" name="TextBox 9">
              <a:extLst>
                <a:ext uri="{FF2B5EF4-FFF2-40B4-BE49-F238E27FC236}">
                  <a16:creationId xmlns:a16="http://schemas.microsoft.com/office/drawing/2014/main" id="{FA4B0528-07DD-4828-80A1-38D6807189A0}"/>
                </a:ext>
              </a:extLst>
            </p:cNvPr>
            <p:cNvSpPr txBox="1"/>
            <p:nvPr/>
          </p:nvSpPr>
          <p:spPr>
            <a:xfrm>
              <a:off x="12294760" y="-281940"/>
              <a:ext cx="1536700" cy="318079"/>
            </a:xfrm>
            <a:prstGeom prst="rect">
              <a:avLst/>
            </a:prstGeom>
            <a:noFill/>
          </p:spPr>
          <p:txBody>
            <a:bodyPr wrap="square" lIns="0" tIns="0" rIns="0" bIns="0" rtlCol="0" anchor="t">
              <a:noAutofit/>
            </a:bodyPr>
            <a:lstStyle/>
            <a:p>
              <a:pPr algn="l"/>
              <a:r>
                <a:rPr lang="en-AU" sz="1200" dirty="0">
                  <a:solidFill>
                    <a:srgbClr val="EF6347"/>
                  </a:solidFill>
                  <a:latin typeface="Roboto Light" panose="02000000000000000000" pitchFamily="2" charset="0"/>
                  <a:ea typeface="Roboto Light" panose="02000000000000000000" pitchFamily="2" charset="0"/>
                </a:rPr>
                <a:t>Editable (delete this)</a:t>
              </a:r>
            </a:p>
          </p:txBody>
        </p:sp>
      </p:grpSp>
      <p:pic>
        <p:nvPicPr>
          <p:cNvPr id="2" name="Picture 1">
            <a:extLst>
              <a:ext uri="{FF2B5EF4-FFF2-40B4-BE49-F238E27FC236}">
                <a16:creationId xmlns:a16="http://schemas.microsoft.com/office/drawing/2014/main" id="{6F60F370-EAE9-40DE-8EF3-35656B5314C6}"/>
              </a:ext>
            </a:extLst>
          </p:cNvPr>
          <p:cNvPicPr>
            <a:picLocks noChangeAspect="1"/>
          </p:cNvPicPr>
          <p:nvPr/>
        </p:nvPicPr>
        <p:blipFill>
          <a:blip r:embed="rId2"/>
          <a:stretch>
            <a:fillRect/>
          </a:stretch>
        </p:blipFill>
        <p:spPr>
          <a:xfrm>
            <a:off x="12294760" y="0"/>
            <a:ext cx="1993565" cy="1639966"/>
          </a:xfrm>
          <a:prstGeom prst="rect">
            <a:avLst/>
          </a:prstGeom>
        </p:spPr>
      </p:pic>
      <p:pic>
        <p:nvPicPr>
          <p:cNvPr id="3076" name="Picture 4">
            <a:extLst>
              <a:ext uri="{FF2B5EF4-FFF2-40B4-BE49-F238E27FC236}">
                <a16:creationId xmlns:a16="http://schemas.microsoft.com/office/drawing/2014/main" id="{78D05C16-74A4-E168-D770-F658B7347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068" y="1010084"/>
            <a:ext cx="11159674" cy="5033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6817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212595" y="292389"/>
            <a:ext cx="10479600" cy="824400"/>
          </a:xfrm>
        </p:spPr>
        <p:txBody>
          <a:bodyPr/>
          <a:lstStyle/>
          <a:p>
            <a:r>
              <a:rPr lang="en-US" sz="2000" dirty="0">
                <a:latin typeface="Bahnschrift Condensed" panose="020B0502040204020203" pitchFamily="34" charset="0"/>
              </a:rPr>
              <a:t>Mainstream Young Singles &amp; Couples make up the largest proportion of Snacking Chips shoppers; Mainstream Retirees also have a significant share</a:t>
            </a:r>
            <a:endParaRPr lang="en-AU" sz="2000" dirty="0">
              <a:latin typeface="Bahnschrift Condensed" panose="020B0502040204020203" pitchFamily="34" charset="0"/>
            </a:endParaRPr>
          </a:p>
        </p:txBody>
      </p:sp>
      <p:grpSp>
        <p:nvGrpSpPr>
          <p:cNvPr id="3" name="Group 2">
            <a:extLst>
              <a:ext uri="{FF2B5EF4-FFF2-40B4-BE49-F238E27FC236}">
                <a16:creationId xmlns:a16="http://schemas.microsoft.com/office/drawing/2014/main" id="{C64A4D7E-5CE1-40B1-A3A1-7099B09FC741}"/>
              </a:ext>
            </a:extLst>
          </p:cNvPr>
          <p:cNvGrpSpPr/>
          <p:nvPr/>
        </p:nvGrpSpPr>
        <p:grpSpPr>
          <a:xfrm>
            <a:off x="12294760" y="-281940"/>
            <a:ext cx="1536700" cy="601980"/>
            <a:chOff x="12294760" y="-281940"/>
            <a:chExt cx="1536700" cy="601980"/>
          </a:xfrm>
        </p:grpSpPr>
        <p:grpSp>
          <p:nvGrpSpPr>
            <p:cNvPr id="7" name="Group 6">
              <a:extLst>
                <a:ext uri="{FF2B5EF4-FFF2-40B4-BE49-F238E27FC236}">
                  <a16:creationId xmlns:a16="http://schemas.microsoft.com/office/drawing/2014/main" id="{5ABE3127-33CB-42CF-A27A-EC6C1ECB12E5}"/>
                </a:ext>
              </a:extLst>
            </p:cNvPr>
            <p:cNvGrpSpPr>
              <a:grpSpLocks noChangeAspect="1"/>
            </p:cNvGrpSpPr>
            <p:nvPr/>
          </p:nvGrpSpPr>
          <p:grpSpPr bwMode="auto">
            <a:xfrm>
              <a:off x="12294760" y="0"/>
              <a:ext cx="356123" cy="320040"/>
              <a:chOff x="2932" y="1344"/>
              <a:chExt cx="1816" cy="1632"/>
            </a:xfrm>
            <a:solidFill>
              <a:srgbClr val="C7C5C4"/>
            </a:solidFill>
          </p:grpSpPr>
          <p:sp>
            <p:nvSpPr>
              <p:cNvPr id="8" name="Freeform 5">
                <a:extLst>
                  <a:ext uri="{FF2B5EF4-FFF2-40B4-BE49-F238E27FC236}">
                    <a16:creationId xmlns:a16="http://schemas.microsoft.com/office/drawing/2014/main" id="{76C834A1-3C8D-4F0B-9DC2-B47995918C84}"/>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sp>
            <p:nvSpPr>
              <p:cNvPr id="9" name="Freeform 6">
                <a:extLst>
                  <a:ext uri="{FF2B5EF4-FFF2-40B4-BE49-F238E27FC236}">
                    <a16:creationId xmlns:a16="http://schemas.microsoft.com/office/drawing/2014/main" id="{D6468F9D-0AD4-4007-AC37-4F15C9D8A8EC}"/>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grpSp>
        <p:sp>
          <p:nvSpPr>
            <p:cNvPr id="10" name="TextBox 9">
              <a:extLst>
                <a:ext uri="{FF2B5EF4-FFF2-40B4-BE49-F238E27FC236}">
                  <a16:creationId xmlns:a16="http://schemas.microsoft.com/office/drawing/2014/main" id="{FA4B0528-07DD-4828-80A1-38D6807189A0}"/>
                </a:ext>
              </a:extLst>
            </p:cNvPr>
            <p:cNvSpPr txBox="1"/>
            <p:nvPr/>
          </p:nvSpPr>
          <p:spPr>
            <a:xfrm>
              <a:off x="12294760" y="-281940"/>
              <a:ext cx="1536700" cy="318079"/>
            </a:xfrm>
            <a:prstGeom prst="rect">
              <a:avLst/>
            </a:prstGeom>
            <a:noFill/>
          </p:spPr>
          <p:txBody>
            <a:bodyPr wrap="square" lIns="0" tIns="0" rIns="0" bIns="0" rtlCol="0" anchor="t">
              <a:noAutofit/>
            </a:bodyPr>
            <a:lstStyle/>
            <a:p>
              <a:pPr algn="l"/>
              <a:r>
                <a:rPr lang="en-AU" sz="1200" dirty="0">
                  <a:solidFill>
                    <a:srgbClr val="EF6347"/>
                  </a:solidFill>
                  <a:latin typeface="Roboto Light" panose="02000000000000000000" pitchFamily="2" charset="0"/>
                  <a:ea typeface="Roboto Light" panose="02000000000000000000" pitchFamily="2" charset="0"/>
                </a:rPr>
                <a:t>Editable (delete this)</a:t>
              </a:r>
            </a:p>
          </p:txBody>
        </p:sp>
      </p:grpSp>
      <p:pic>
        <p:nvPicPr>
          <p:cNvPr id="2" name="Picture 1">
            <a:extLst>
              <a:ext uri="{FF2B5EF4-FFF2-40B4-BE49-F238E27FC236}">
                <a16:creationId xmlns:a16="http://schemas.microsoft.com/office/drawing/2014/main" id="{6F60F370-EAE9-40DE-8EF3-35656B5314C6}"/>
              </a:ext>
            </a:extLst>
          </p:cNvPr>
          <p:cNvPicPr>
            <a:picLocks noChangeAspect="1"/>
          </p:cNvPicPr>
          <p:nvPr/>
        </p:nvPicPr>
        <p:blipFill>
          <a:blip r:embed="rId2"/>
          <a:stretch>
            <a:fillRect/>
          </a:stretch>
        </p:blipFill>
        <p:spPr>
          <a:xfrm>
            <a:off x="12294760" y="0"/>
            <a:ext cx="1993565" cy="1639966"/>
          </a:xfrm>
          <a:prstGeom prst="rect">
            <a:avLst/>
          </a:prstGeom>
        </p:spPr>
      </p:pic>
      <p:pic>
        <p:nvPicPr>
          <p:cNvPr id="4098" name="Picture 2">
            <a:extLst>
              <a:ext uri="{FF2B5EF4-FFF2-40B4-BE49-F238E27FC236}">
                <a16:creationId xmlns:a16="http://schemas.microsoft.com/office/drawing/2014/main" id="{DD94AD43-B680-50C0-8663-7481FDB97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122" y="1277771"/>
            <a:ext cx="11066546" cy="4735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505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087793" y="453371"/>
            <a:ext cx="10621986" cy="824400"/>
          </a:xfrm>
        </p:spPr>
        <p:txBody>
          <a:bodyPr/>
          <a:lstStyle/>
          <a:p>
            <a:r>
              <a:rPr lang="en-US" dirty="0">
                <a:latin typeface="Bahnschrift Condensed" panose="020B0502040204020203" pitchFamily="34" charset="0"/>
              </a:rPr>
              <a:t>Older and Young Family segment have the highest average units per customer.</a:t>
            </a:r>
            <a:endParaRPr lang="en-AU" dirty="0">
              <a:latin typeface="Bahnschrift Condensed" panose="020B0502040204020203" pitchFamily="34" charset="0"/>
            </a:endParaRPr>
          </a:p>
        </p:txBody>
      </p:sp>
      <p:pic>
        <p:nvPicPr>
          <p:cNvPr id="2" name="Picture 1">
            <a:extLst>
              <a:ext uri="{FF2B5EF4-FFF2-40B4-BE49-F238E27FC236}">
                <a16:creationId xmlns:a16="http://schemas.microsoft.com/office/drawing/2014/main" id="{2781A415-F032-4F8D-8E46-30A45BF5E7F5}"/>
              </a:ext>
            </a:extLst>
          </p:cNvPr>
          <p:cNvPicPr>
            <a:picLocks noChangeAspect="1"/>
          </p:cNvPicPr>
          <p:nvPr/>
        </p:nvPicPr>
        <p:blipFill>
          <a:blip r:embed="rId2"/>
          <a:stretch>
            <a:fillRect/>
          </a:stretch>
        </p:blipFill>
        <p:spPr>
          <a:xfrm>
            <a:off x="12327032" y="0"/>
            <a:ext cx="1993565" cy="1457070"/>
          </a:xfrm>
          <a:prstGeom prst="rect">
            <a:avLst/>
          </a:prstGeom>
        </p:spPr>
      </p:pic>
      <p:pic>
        <p:nvPicPr>
          <p:cNvPr id="2052" name="Picture 4">
            <a:extLst>
              <a:ext uri="{FF2B5EF4-FFF2-40B4-BE49-F238E27FC236}">
                <a16:creationId xmlns:a16="http://schemas.microsoft.com/office/drawing/2014/main" id="{C486A6FB-CA8A-8FD1-F3C7-625F1BFDC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222" y="1000185"/>
            <a:ext cx="7928077" cy="5863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21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Q.colours">
      <a:dk1>
        <a:srgbClr val="000005"/>
      </a:dk1>
      <a:lt1>
        <a:srgbClr val="FFFFFF"/>
      </a:lt1>
      <a:dk2>
        <a:srgbClr val="4A4A4E"/>
      </a:dk2>
      <a:lt2>
        <a:srgbClr val="ECE8E4"/>
      </a:lt2>
      <a:accent1>
        <a:srgbClr val="BCB5AC"/>
      </a:accent1>
      <a:accent2>
        <a:srgbClr val="736E68"/>
      </a:accent2>
      <a:accent3>
        <a:srgbClr val="93908E"/>
      </a:accent3>
      <a:accent4>
        <a:srgbClr val="C7C5C4"/>
      </a:accent4>
      <a:accent5>
        <a:srgbClr val="93908E"/>
      </a:accent5>
      <a:accent6>
        <a:srgbClr val="4A4A4E"/>
      </a:accent6>
      <a:hlink>
        <a:srgbClr val="3F68AD"/>
      </a:hlink>
      <a:folHlink>
        <a:srgbClr val="44B5C5"/>
      </a:folHlink>
    </a:clrScheme>
    <a:fontScheme name="Quantium">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CE8E4"/>
        </a:solidFill>
        <a:ln>
          <a:noFill/>
        </a:ln>
      </a:spPr>
      <a:bodyPr rtlCol="0" anchor="ctr"/>
      <a:lstStyle>
        <a:defPPr algn="ctr">
          <a:defRPr sz="1400" dirty="0" err="1" smtClean="0">
            <a:solidFill>
              <a:srgbClr val="000005"/>
            </a:solidFill>
            <a:latin typeface="Roboto Light" panose="02000000000000000000" pitchFamily="2" charset="0"/>
            <a:ea typeface="Roboto Light"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rgbClr val="000000"/>
          </a:solidFill>
          <a:prstDash val="solid"/>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noAutofit/>
      </a:bodyPr>
      <a:lstStyle>
        <a:defPPr algn="l">
          <a:defRPr sz="1200" dirty="0" err="1" smtClean="0">
            <a:latin typeface="Roboto Light" panose="02000000000000000000" pitchFamily="2" charset="0"/>
            <a:ea typeface="Roboto Light" panose="02000000000000000000" pitchFamily="2" charset="0"/>
          </a:defRPr>
        </a:defPPr>
      </a:lstStyle>
    </a:txDef>
  </a:objectDefaults>
  <a:extraClrSchemeLst/>
  <a:custClrLst>
    <a:custClr name="Bright White">
      <a:srgbClr val="FFFFFF"/>
    </a:custClr>
    <a:custClr name="Quantium Black">
      <a:srgbClr val="000005"/>
    </a:custClr>
    <a:custClr name="Quantium Chrome">
      <a:srgbClr val="ECE8E4"/>
    </a:custClr>
    <a:custClr name="Warm grey">
      <a:srgbClr val="BCB5AC"/>
    </a:custClr>
    <a:custClr name="Dark Warm grey">
      <a:srgbClr val="736D67"/>
    </a:custClr>
    <a:custClr name="Light grey">
      <a:srgbClr val="C7C5C4"/>
    </a:custClr>
    <a:custClr name="Grey">
      <a:srgbClr val="93908E"/>
    </a:custClr>
    <a:custClr name="Dark grey">
      <a:srgbClr val="4A4A4E"/>
    </a:custClr>
    <a:custClr name="Blue">
      <a:srgbClr val="3F68AD"/>
    </a:custClr>
    <a:custClr name="Cyan">
      <a:srgbClr val="44B5C4"/>
    </a:custClr>
    <a:custClr name="Turquoise">
      <a:srgbClr val="44D6A3"/>
    </a:custClr>
    <a:custClr name="Green">
      <a:srgbClr val="7FDD7C"/>
    </a:custClr>
    <a:custClr name="Yellow">
      <a:srgbClr val="EACC77"/>
    </a:custClr>
    <a:custClr name="Orange">
      <a:srgbClr val="EF9B47"/>
    </a:custClr>
    <a:custClr name="Coral">
      <a:srgbClr val="EF6347"/>
    </a:custClr>
    <a:custClr name="Burgundy">
      <a:srgbClr val="C96377"/>
    </a:custClr>
    <a:custClr name="Violet">
      <a:srgbClr val="8E72BF"/>
    </a:custClr>
  </a:custClrLst>
  <a:extLst>
    <a:ext uri="{05A4C25C-085E-4340-85A3-A5531E510DB2}">
      <thm15:themeFamily xmlns:thm15="http://schemas.microsoft.com/office/thememl/2012/main" name="Quantium_16.9.potx" id="{EC9CF05C-984A-4A76-946E-D6E0537A5C25}" vid="{59430933-CCF2-424B-AD23-CD78089B66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6653</TotalTime>
  <Words>923</Words>
  <Application>Microsoft Office PowerPoint</Application>
  <PresentationFormat>Widescreen</PresentationFormat>
  <Paragraphs>60</Paragraphs>
  <Slides>16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Aptos Display</vt:lpstr>
      <vt:lpstr>Arial</vt:lpstr>
      <vt:lpstr>Calibri</vt:lpstr>
      <vt:lpstr>Roboto</vt:lpstr>
      <vt:lpstr>Roboto Medium</vt:lpstr>
      <vt:lpstr>Bahnschrift Condensed</vt:lpstr>
      <vt:lpstr>Roboto Light</vt:lpstr>
      <vt:lpstr>Aptos Narrow</vt:lpstr>
      <vt:lpstr>Office Theme</vt:lpstr>
      <vt:lpstr>Category review: Chips</vt:lpstr>
      <vt:lpstr>PowerPoint Presentation</vt:lpstr>
      <vt:lpstr>PowerPoint Presentation</vt:lpstr>
      <vt:lpstr>01</vt:lpstr>
      <vt:lpstr>PowerPoint Presentation</vt:lpstr>
      <vt:lpstr>PowerPoint Presentation</vt:lpstr>
      <vt:lpstr>PowerPoint Presentation</vt:lpstr>
      <vt:lpstr>PowerPoint Presentation</vt:lpstr>
      <vt:lpstr>PowerPoint Presentation</vt:lpstr>
      <vt:lpstr>PowerPoint Presentation</vt:lpstr>
      <vt:lpstr>02</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Quantium template</dc:title>
  <dc:creator>Eva Lewis</dc:creator>
  <cp:lastModifiedBy>Windi Pangesti</cp:lastModifiedBy>
  <cp:revision>465</cp:revision>
  <dcterms:created xsi:type="dcterms:W3CDTF">2018-02-07T23:23:24Z</dcterms:created>
  <dcterms:modified xsi:type="dcterms:W3CDTF">2023-10-24T12:49:53Z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a8a6ec-262f-4cc0-befe-9b4753855296_Enabled">
    <vt:lpwstr>True</vt:lpwstr>
  </property>
  <property fmtid="{D5CDD505-2E9C-101B-9397-08002B2CF9AE}" pid="3" name="MSIP_Label_e3a8a6ec-262f-4cc0-befe-9b4753855296_SiteId">
    <vt:lpwstr>6cf6dc61-aaec-4d60-8dd0-2007ec95b05e</vt:lpwstr>
  </property>
  <property fmtid="{D5CDD505-2E9C-101B-9397-08002B2CF9AE}" pid="4" name="MSIP_Label_e3a8a6ec-262f-4cc0-befe-9b4753855296_Owner">
    <vt:lpwstr>schopra@quantium.com</vt:lpwstr>
  </property>
  <property fmtid="{D5CDD505-2E9C-101B-9397-08002B2CF9AE}" pid="5" name="MSIP_Label_e3a8a6ec-262f-4cc0-befe-9b4753855296_SetDate">
    <vt:lpwstr>2020-06-02T06:01:07.0806670Z</vt:lpwstr>
  </property>
  <property fmtid="{D5CDD505-2E9C-101B-9397-08002B2CF9AE}" pid="6" name="MSIP_Label_e3a8a6ec-262f-4cc0-befe-9b4753855296_Name">
    <vt:lpwstr>Confidential</vt:lpwstr>
  </property>
  <property fmtid="{D5CDD505-2E9C-101B-9397-08002B2CF9AE}" pid="7" name="MSIP_Label_e3a8a6ec-262f-4cc0-befe-9b4753855296_Application">
    <vt:lpwstr>Microsoft Azure Information Protection</vt:lpwstr>
  </property>
  <property fmtid="{D5CDD505-2E9C-101B-9397-08002B2CF9AE}" pid="8" name="MSIP_Label_e3a8a6ec-262f-4cc0-befe-9b4753855296_ActionId">
    <vt:lpwstr>c33342ec-b9fd-424e-98aa-c560599c3e11</vt:lpwstr>
  </property>
  <property fmtid="{D5CDD505-2E9C-101B-9397-08002B2CF9AE}" pid="9" name="MSIP_Label_e3a8a6ec-262f-4cc0-befe-9b4753855296_Extended_MSFT_Method">
    <vt:lpwstr>Manual</vt:lpwstr>
  </property>
  <property fmtid="{D5CDD505-2E9C-101B-9397-08002B2CF9AE}" pid="10" name="Sensitivity">
    <vt:lpwstr>Confidential</vt:lpwstr>
  </property>
</Properties>
</file>